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662F8-6DBC-4DA5-B837-A8B967631A6B}" type="datetimeFigureOut">
              <a:rPr lang="sk-SK" smtClean="0"/>
              <a:pPr/>
              <a:t>5. 6. 2024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84E46-4CDD-4E4A-8036-9D5C114158D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B5686-1F07-49F0-82C7-17432BF9FA26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DAE3-8ED9-412B-88FD-BAAC66447C4C}" type="datetimeFigureOut">
              <a:rPr lang="sk-SK" smtClean="0"/>
              <a:pPr/>
              <a:t>5. 6. 2024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97F5-6BFD-4ED3-B0AB-B4CC5EB4DF6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DAE3-8ED9-412B-88FD-BAAC66447C4C}" type="datetimeFigureOut">
              <a:rPr lang="sk-SK" smtClean="0"/>
              <a:pPr/>
              <a:t>5. 6. 2024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97F5-6BFD-4ED3-B0AB-B4CC5EB4DF6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DAE3-8ED9-412B-88FD-BAAC66447C4C}" type="datetimeFigureOut">
              <a:rPr lang="sk-SK" smtClean="0"/>
              <a:pPr/>
              <a:t>5. 6. 2024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97F5-6BFD-4ED3-B0AB-B4CC5EB4DF6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DAE3-8ED9-412B-88FD-BAAC66447C4C}" type="datetimeFigureOut">
              <a:rPr lang="sk-SK" smtClean="0"/>
              <a:pPr/>
              <a:t>5. 6. 2024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97F5-6BFD-4ED3-B0AB-B4CC5EB4DF6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DAE3-8ED9-412B-88FD-BAAC66447C4C}" type="datetimeFigureOut">
              <a:rPr lang="sk-SK" smtClean="0"/>
              <a:pPr/>
              <a:t>5. 6. 2024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97F5-6BFD-4ED3-B0AB-B4CC5EB4DF6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DAE3-8ED9-412B-88FD-BAAC66447C4C}" type="datetimeFigureOut">
              <a:rPr lang="sk-SK" smtClean="0"/>
              <a:pPr/>
              <a:t>5. 6. 2024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97F5-6BFD-4ED3-B0AB-B4CC5EB4DF6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DAE3-8ED9-412B-88FD-BAAC66447C4C}" type="datetimeFigureOut">
              <a:rPr lang="sk-SK" smtClean="0"/>
              <a:pPr/>
              <a:t>5. 6. 2024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97F5-6BFD-4ED3-B0AB-B4CC5EB4DF6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DAE3-8ED9-412B-88FD-BAAC66447C4C}" type="datetimeFigureOut">
              <a:rPr lang="sk-SK" smtClean="0"/>
              <a:pPr/>
              <a:t>5. 6. 2024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97F5-6BFD-4ED3-B0AB-B4CC5EB4DF6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DAE3-8ED9-412B-88FD-BAAC66447C4C}" type="datetimeFigureOut">
              <a:rPr lang="sk-SK" smtClean="0"/>
              <a:pPr/>
              <a:t>5. 6. 2024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97F5-6BFD-4ED3-B0AB-B4CC5EB4DF6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DAE3-8ED9-412B-88FD-BAAC66447C4C}" type="datetimeFigureOut">
              <a:rPr lang="sk-SK" smtClean="0"/>
              <a:pPr/>
              <a:t>5. 6. 2024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97F5-6BFD-4ED3-B0AB-B4CC5EB4DF6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4DAE3-8ED9-412B-88FD-BAAC66447C4C}" type="datetimeFigureOut">
              <a:rPr lang="sk-SK" smtClean="0"/>
              <a:pPr/>
              <a:t>5. 6. 2024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97F5-6BFD-4ED3-B0AB-B4CC5EB4DF6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4DAE3-8ED9-412B-88FD-BAAC66447C4C}" type="datetimeFigureOut">
              <a:rPr lang="sk-SK" smtClean="0"/>
              <a:pPr/>
              <a:t>5. 6. 2024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897F5-6BFD-4ED3-B0AB-B4CC5EB4DF6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C:\Users\micha\Documents\Znalec\Predn&#225;&#353;ka\videoplayback.mp4" TargetMode="External"/><Relationship Id="rId1" Type="http://schemas.microsoft.com/office/2007/relationships/media" Target="file:///C:\Users\micha\Documents\Znalec\Predn&#225;&#353;ka\videoplayback.mp4" TargetMode="Externa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2492896"/>
            <a:ext cx="7416824" cy="1752600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Vyťažovanie údajov z mobilných telefónov pre potreby OČTK, postupy a komunikácia s OČTK</a:t>
            </a:r>
          </a:p>
        </p:txBody>
      </p:sp>
      <p:pic>
        <p:nvPicPr>
          <p:cNvPr id="5" name="Picture 4" descr="Výsledok vyhľadávania obrázkov pre dopyt mobile ph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429000"/>
            <a:ext cx="2160239" cy="324036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88640"/>
            <a:ext cx="480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1547664" y="4653136"/>
            <a:ext cx="6624736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Ing. Dušan Žák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Bratislava, 06.06.2024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ovná spojnica 5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467544" y="170080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Vývojársky režim </a:t>
            </a:r>
            <a:r>
              <a:rPr lang="sk-SK" sz="3200" b="1" dirty="0" err="1">
                <a:latin typeface="Times New Roman" pitchFamily="18" charset="0"/>
                <a:cs typeface="Times New Roman" pitchFamily="18" charset="0"/>
              </a:rPr>
              <a:t>iOS</a:t>
            </a:r>
            <a:endParaRPr lang="sk-SK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93785" y="125315"/>
            <a:ext cx="47564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Znalecký ústav elektrotechniky a informatiky FEI STU</a:t>
            </a:r>
            <a:r>
              <a:rPr kumimoji="0" 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060" name="AutoShape 12" descr="Dekriminalizácia konope na Slovensku - Peticie.com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62" name="AutoShape 14" descr="Dekriminalizácia konope na Slovensku - Peticie.com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64" name="AutoShape 16" descr="Dekriminalizácia konope na Slovensku - Peticie.com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9460" name="AutoShape 4" descr="ColorOS Know How」Reset Lock Screen Passcode Using Email"/>
          <p:cNvSpPr>
            <a:spLocks noChangeAspect="1" noChangeArrowheads="1"/>
          </p:cNvSpPr>
          <p:nvPr/>
        </p:nvSpPr>
        <p:spPr bwMode="auto">
          <a:xfrm>
            <a:off x="155575" y="-738188"/>
            <a:ext cx="2933700" cy="1552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2" name="AutoShape 2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4" name="AutoShape 4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6" name="AutoShape 6" descr="How to Connect a Phone to Your Computer &lt; Tech Takes - HP.com India"/>
          <p:cNvSpPr>
            <a:spLocks noChangeAspect="1" noChangeArrowheads="1"/>
          </p:cNvSpPr>
          <p:nvPr/>
        </p:nvSpPr>
        <p:spPr bwMode="auto">
          <a:xfrm>
            <a:off x="155575" y="-723900"/>
            <a:ext cx="302895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8" name="AutoShape 8" descr="How to Connect a Phone to Your Computer &lt; Tech Takes - HP.com India"/>
          <p:cNvSpPr>
            <a:spLocks noChangeAspect="1" noChangeArrowheads="1"/>
          </p:cNvSpPr>
          <p:nvPr/>
        </p:nvSpPr>
        <p:spPr bwMode="auto">
          <a:xfrm>
            <a:off x="155575" y="-723900"/>
            <a:ext cx="302895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92" name="AutoShape 12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94" name="AutoShape 14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98" name="AutoShape 18" descr="Understanding Different Types of USB Cables For Mobile Charging | GP  Batteries UK"/>
          <p:cNvSpPr>
            <a:spLocks noChangeAspect="1" noChangeArrowheads="1"/>
          </p:cNvSpPr>
          <p:nvPr/>
        </p:nvSpPr>
        <p:spPr bwMode="auto">
          <a:xfrm>
            <a:off x="155575" y="-776288"/>
            <a:ext cx="2819400" cy="1619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00" name="AutoShape 20" descr="Understanding Different Types of USB Cables For Mobile Charging | GP  Batteries UK"/>
          <p:cNvSpPr>
            <a:spLocks noChangeAspect="1" noChangeArrowheads="1"/>
          </p:cNvSpPr>
          <p:nvPr/>
        </p:nvSpPr>
        <p:spPr bwMode="auto">
          <a:xfrm>
            <a:off x="155575" y="-776288"/>
            <a:ext cx="2819400" cy="1619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04" name="AutoShape 24" descr="Amazon.com: Original Nokia Connectivity Cable CA-53 : Electronics"/>
          <p:cNvSpPr>
            <a:spLocks noChangeAspect="1" noChangeArrowheads="1"/>
          </p:cNvSpPr>
          <p:nvPr/>
        </p:nvSpPr>
        <p:spPr bwMode="auto">
          <a:xfrm>
            <a:off x="155575" y="-876300"/>
            <a:ext cx="24955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506" name="AutoShape 2" descr="Cellebrite UFED | Access and Collect Mobile Device Data"/>
          <p:cNvSpPr>
            <a:spLocks noChangeAspect="1" noChangeArrowheads="1"/>
          </p:cNvSpPr>
          <p:nvPr/>
        </p:nvSpPr>
        <p:spPr bwMode="auto">
          <a:xfrm>
            <a:off x="155575" y="-723900"/>
            <a:ext cx="300990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508" name="AutoShape 4" descr="Cellebrite UFED | Access and Collect Mobile Device Data"/>
          <p:cNvSpPr>
            <a:spLocks noChangeAspect="1" noChangeArrowheads="1"/>
          </p:cNvSpPr>
          <p:nvPr/>
        </p:nvSpPr>
        <p:spPr bwMode="auto">
          <a:xfrm>
            <a:off x="155575" y="-723900"/>
            <a:ext cx="300990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3554" name="Picture 2" descr="Enable Developer Mode with a single switch, but it's a little buried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420888"/>
            <a:ext cx="4139507" cy="39079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ovná spojnica 5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467544" y="170080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 Výstupné protokoly (UFED)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93785" y="125315"/>
            <a:ext cx="47564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Znalecký ústav elektrotechniky a informatiky FEI STU</a:t>
            </a:r>
            <a:r>
              <a:rPr kumimoji="0" 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060" name="AutoShape 12" descr="Dekriminalizácia konope na Slovensku - Peticie.com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62" name="AutoShape 14" descr="Dekriminalizácia konope na Slovensku - Peticie.com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64" name="AutoShape 16" descr="Dekriminalizácia konope na Slovensku - Peticie.com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9460" name="AutoShape 4" descr="ColorOS Know How」Reset Lock Screen Passcode Using Email"/>
          <p:cNvSpPr>
            <a:spLocks noChangeAspect="1" noChangeArrowheads="1"/>
          </p:cNvSpPr>
          <p:nvPr/>
        </p:nvSpPr>
        <p:spPr bwMode="auto">
          <a:xfrm>
            <a:off x="155575" y="-738188"/>
            <a:ext cx="2933700" cy="1552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2" name="AutoShape 2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4" name="AutoShape 4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6" name="AutoShape 6" descr="How to Connect a Phone to Your Computer &lt; Tech Takes - HP.com India"/>
          <p:cNvSpPr>
            <a:spLocks noChangeAspect="1" noChangeArrowheads="1"/>
          </p:cNvSpPr>
          <p:nvPr/>
        </p:nvSpPr>
        <p:spPr bwMode="auto">
          <a:xfrm>
            <a:off x="155575" y="-723900"/>
            <a:ext cx="302895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8" name="AutoShape 8" descr="How to Connect a Phone to Your Computer &lt; Tech Takes - HP.com India"/>
          <p:cNvSpPr>
            <a:spLocks noChangeAspect="1" noChangeArrowheads="1"/>
          </p:cNvSpPr>
          <p:nvPr/>
        </p:nvSpPr>
        <p:spPr bwMode="auto">
          <a:xfrm>
            <a:off x="155575" y="-723900"/>
            <a:ext cx="302895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92" name="AutoShape 12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94" name="AutoShape 14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98" name="AutoShape 18" descr="Understanding Different Types of USB Cables For Mobile Charging | GP  Batteries UK"/>
          <p:cNvSpPr>
            <a:spLocks noChangeAspect="1" noChangeArrowheads="1"/>
          </p:cNvSpPr>
          <p:nvPr/>
        </p:nvSpPr>
        <p:spPr bwMode="auto">
          <a:xfrm>
            <a:off x="155575" y="-776288"/>
            <a:ext cx="2819400" cy="1619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04" name="AutoShape 24" descr="Amazon.com: Original Nokia Connectivity Cable CA-53 : Electronics"/>
          <p:cNvSpPr>
            <a:spLocks noChangeAspect="1" noChangeArrowheads="1"/>
          </p:cNvSpPr>
          <p:nvPr/>
        </p:nvSpPr>
        <p:spPr bwMode="auto">
          <a:xfrm>
            <a:off x="155575" y="-876300"/>
            <a:ext cx="24955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506" name="AutoShape 2" descr="Cellebrite UFED | Access and Collect Mobile Device Data"/>
          <p:cNvSpPr>
            <a:spLocks noChangeAspect="1" noChangeArrowheads="1"/>
          </p:cNvSpPr>
          <p:nvPr/>
        </p:nvSpPr>
        <p:spPr bwMode="auto">
          <a:xfrm>
            <a:off x="155575" y="-723900"/>
            <a:ext cx="300990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508" name="AutoShape 4" descr="Cellebrite UFED | Access and Collect Mobile Device Data"/>
          <p:cNvSpPr>
            <a:spLocks noChangeAspect="1" noChangeArrowheads="1"/>
          </p:cNvSpPr>
          <p:nvPr/>
        </p:nvSpPr>
        <p:spPr bwMode="auto">
          <a:xfrm>
            <a:off x="155575" y="-723900"/>
            <a:ext cx="300990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" name="Obdĺžnik 20"/>
          <p:cNvSpPr/>
          <p:nvPr/>
        </p:nvSpPr>
        <p:spPr>
          <a:xfrm>
            <a:off x="1187624" y="2492896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err="1"/>
              <a:t>CellebriteReader.exe</a:t>
            </a:r>
            <a:endParaRPr lang="sk-SK" dirty="0"/>
          </a:p>
          <a:p>
            <a:r>
              <a:rPr lang="sk-SK" dirty="0" err="1"/>
              <a:t>xiaomi</a:t>
            </a:r>
            <a:r>
              <a:rPr lang="sk-SK" dirty="0"/>
              <a:t> 11t.xlsx</a:t>
            </a:r>
          </a:p>
          <a:p>
            <a:r>
              <a:rPr lang="sk-SK" dirty="0" err="1"/>
              <a:t>xiaomi</a:t>
            </a:r>
            <a:r>
              <a:rPr lang="sk-SK" dirty="0"/>
              <a:t> 11t.html</a:t>
            </a:r>
          </a:p>
          <a:p>
            <a:r>
              <a:rPr lang="sk-SK" dirty="0" err="1"/>
              <a:t>xiaomi</a:t>
            </a:r>
            <a:r>
              <a:rPr lang="sk-SK" dirty="0"/>
              <a:t> 11t.pdf</a:t>
            </a:r>
          </a:p>
          <a:p>
            <a:r>
              <a:rPr lang="sk-SK" dirty="0" err="1"/>
              <a:t>xiaomi</a:t>
            </a:r>
            <a:r>
              <a:rPr lang="sk-SK" dirty="0"/>
              <a:t> 11t.ufdr</a:t>
            </a:r>
          </a:p>
        </p:txBody>
      </p:sp>
      <p:pic>
        <p:nvPicPr>
          <p:cNvPr id="23" name="Obrázok 2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25144"/>
            <a:ext cx="2304256" cy="161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276872"/>
            <a:ext cx="3995936" cy="224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Obrázok 2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725144"/>
            <a:ext cx="288032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Obrázok 2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797152"/>
            <a:ext cx="266429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ovná spojnica 5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251520" y="1700808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 Výstupné protokoly (</a:t>
            </a:r>
            <a:r>
              <a:rPr lang="sk-SK" sz="3200" b="1" dirty="0" err="1">
                <a:latin typeface="Times New Roman" pitchFamily="18" charset="0"/>
                <a:cs typeface="Times New Roman" pitchFamily="18" charset="0"/>
              </a:rPr>
              <a:t>MobilEdit</a:t>
            </a:r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200" b="1" dirty="0" err="1">
                <a:latin typeface="Times New Roman" pitchFamily="18" charset="0"/>
                <a:cs typeface="Times New Roman" pitchFamily="18" charset="0"/>
              </a:rPr>
              <a:t>Forensic</a:t>
            </a:r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 PRO)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93785" y="125315"/>
            <a:ext cx="47564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Znalecký ústav elektrotechniky a informatiky FEI STU</a:t>
            </a:r>
            <a:r>
              <a:rPr kumimoji="0" 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060" name="AutoShape 12" descr="Dekriminalizácia konope na Slovensku - Peticie.com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62" name="AutoShape 14" descr="Dekriminalizácia konope na Slovensku - Peticie.com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64" name="AutoShape 16" descr="Dekriminalizácia konope na Slovensku - Peticie.com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9460" name="AutoShape 4" descr="ColorOS Know How」Reset Lock Screen Passcode Using Email"/>
          <p:cNvSpPr>
            <a:spLocks noChangeAspect="1" noChangeArrowheads="1"/>
          </p:cNvSpPr>
          <p:nvPr/>
        </p:nvSpPr>
        <p:spPr bwMode="auto">
          <a:xfrm>
            <a:off x="155575" y="-738188"/>
            <a:ext cx="2933700" cy="1552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2" name="AutoShape 2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4" name="AutoShape 4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6" name="AutoShape 6" descr="How to Connect a Phone to Your Computer &lt; Tech Takes - HP.com India"/>
          <p:cNvSpPr>
            <a:spLocks noChangeAspect="1" noChangeArrowheads="1"/>
          </p:cNvSpPr>
          <p:nvPr/>
        </p:nvSpPr>
        <p:spPr bwMode="auto">
          <a:xfrm>
            <a:off x="155575" y="-723900"/>
            <a:ext cx="302895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8" name="AutoShape 8" descr="How to Connect a Phone to Your Computer &lt; Tech Takes - HP.com India"/>
          <p:cNvSpPr>
            <a:spLocks noChangeAspect="1" noChangeArrowheads="1"/>
          </p:cNvSpPr>
          <p:nvPr/>
        </p:nvSpPr>
        <p:spPr bwMode="auto">
          <a:xfrm>
            <a:off x="155575" y="-723900"/>
            <a:ext cx="302895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92" name="AutoShape 12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94" name="AutoShape 14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98" name="AutoShape 18" descr="Understanding Different Types of USB Cables For Mobile Charging | GP  Batteries UK"/>
          <p:cNvSpPr>
            <a:spLocks noChangeAspect="1" noChangeArrowheads="1"/>
          </p:cNvSpPr>
          <p:nvPr/>
        </p:nvSpPr>
        <p:spPr bwMode="auto">
          <a:xfrm>
            <a:off x="155575" y="-776288"/>
            <a:ext cx="2819400" cy="1619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04" name="AutoShape 24" descr="Amazon.com: Original Nokia Connectivity Cable CA-53 : Electronics"/>
          <p:cNvSpPr>
            <a:spLocks noChangeAspect="1" noChangeArrowheads="1"/>
          </p:cNvSpPr>
          <p:nvPr/>
        </p:nvSpPr>
        <p:spPr bwMode="auto">
          <a:xfrm>
            <a:off x="155575" y="-876300"/>
            <a:ext cx="24955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506" name="AutoShape 2" descr="Cellebrite UFED | Access and Collect Mobile Device Data"/>
          <p:cNvSpPr>
            <a:spLocks noChangeAspect="1" noChangeArrowheads="1"/>
          </p:cNvSpPr>
          <p:nvPr/>
        </p:nvSpPr>
        <p:spPr bwMode="auto">
          <a:xfrm>
            <a:off x="155575" y="-723900"/>
            <a:ext cx="300990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508" name="AutoShape 4" descr="Cellebrite UFED | Access and Collect Mobile Device Data"/>
          <p:cNvSpPr>
            <a:spLocks noChangeAspect="1" noChangeArrowheads="1"/>
          </p:cNvSpPr>
          <p:nvPr/>
        </p:nvSpPr>
        <p:spPr bwMode="auto">
          <a:xfrm>
            <a:off x="155575" y="-723900"/>
            <a:ext cx="300990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" name="Obdĺžnik 20"/>
          <p:cNvSpPr/>
          <p:nvPr/>
        </p:nvSpPr>
        <p:spPr>
          <a:xfrm>
            <a:off x="539552" y="2348880"/>
            <a:ext cx="74888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001_Obsah.pdf</a:t>
            </a:r>
          </a:p>
          <a:p>
            <a:r>
              <a:rPr lang="sk-SK" dirty="0"/>
              <a:t>002_Obrazovky_nastavenia_reportu.pdf</a:t>
            </a:r>
          </a:p>
          <a:p>
            <a:r>
              <a:rPr lang="sk-SK" dirty="0"/>
              <a:t>003_Suhrn.pdf</a:t>
            </a:r>
          </a:p>
          <a:p>
            <a:r>
              <a:rPr lang="sk-SK" dirty="0"/>
              <a:t>004_Spravy.pdf</a:t>
            </a:r>
          </a:p>
          <a:p>
            <a:r>
              <a:rPr lang="sk-SK" dirty="0"/>
              <a:t>......</a:t>
            </a:r>
          </a:p>
          <a:p>
            <a:r>
              <a:rPr lang="sk-SK" dirty="0"/>
              <a:t>......</a:t>
            </a:r>
          </a:p>
          <a:p>
            <a:r>
              <a:rPr lang="sk-SK" dirty="0"/>
              <a:t>161_Fotky.pdf</a:t>
            </a:r>
          </a:p>
          <a:p>
            <a:r>
              <a:rPr lang="sk-SK" dirty="0"/>
              <a:t>162_Obrazkove_subory.pdf</a:t>
            </a:r>
          </a:p>
          <a:p>
            <a:r>
              <a:rPr lang="sk-SK" dirty="0"/>
              <a:t>165_Video_subory.pdf</a:t>
            </a:r>
          </a:p>
          <a:p>
            <a:r>
              <a:rPr lang="sk-SK" dirty="0" err="1"/>
              <a:t>Report_index.html</a:t>
            </a:r>
            <a:endParaRPr lang="sk-SK" dirty="0"/>
          </a:p>
          <a:p>
            <a:r>
              <a:rPr lang="sk-SK" dirty="0" err="1"/>
              <a:t>Report_long.html</a:t>
            </a:r>
            <a:endParaRPr lang="sk-SK" dirty="0"/>
          </a:p>
          <a:p>
            <a:r>
              <a:rPr lang="sk-SK" dirty="0" err="1"/>
              <a:t>xlsxReport.xlsx</a:t>
            </a:r>
            <a:endParaRPr lang="sk-SK" dirty="0"/>
          </a:p>
          <a:p>
            <a:r>
              <a:rPr lang="sk-SK" dirty="0" err="1"/>
              <a:t>xlsxReport_Správy.xlsx</a:t>
            </a:r>
            <a:endParaRPr lang="sk-SK" dirty="0"/>
          </a:p>
        </p:txBody>
      </p:sp>
      <p:pic>
        <p:nvPicPr>
          <p:cNvPr id="26626" name="Picture 2" descr="file:///D:/ORP-1451_1-VYS-SN-2024/Xiaomi%2021081111RG%20(2024-05-22%2015h10m11s)/phone_files/wizard_screenshots/step16.png"/>
          <p:cNvPicPr>
            <a:picLocks noChangeAspect="1" noChangeArrowheads="1"/>
          </p:cNvPicPr>
          <p:nvPr/>
        </p:nvPicPr>
        <p:blipFill>
          <a:blip r:embed="rId2" cstate="print"/>
          <a:srcRect b="58948"/>
          <a:stretch>
            <a:fillRect/>
          </a:stretch>
        </p:blipFill>
        <p:spPr bwMode="auto">
          <a:xfrm>
            <a:off x="4644008" y="2276872"/>
            <a:ext cx="1736581" cy="1440160"/>
          </a:xfrm>
          <a:prstGeom prst="rect">
            <a:avLst/>
          </a:prstGeom>
          <a:noFill/>
        </p:spPr>
      </p:pic>
      <p:pic>
        <p:nvPicPr>
          <p:cNvPr id="26628" name="Picture 4" descr="file:///D:/ORP-1451_1-VYS-SN-2024/Xiaomi%2021081111RG%20(2024-05-22%2015h10m11s)/phone_files/wizard_screenshots/step3.png"/>
          <p:cNvPicPr>
            <a:picLocks noChangeAspect="1" noChangeArrowheads="1"/>
          </p:cNvPicPr>
          <p:nvPr/>
        </p:nvPicPr>
        <p:blipFill>
          <a:blip r:embed="rId3" cstate="print"/>
          <a:srcRect b="56797"/>
          <a:stretch>
            <a:fillRect/>
          </a:stretch>
        </p:blipFill>
        <p:spPr bwMode="auto">
          <a:xfrm>
            <a:off x="3779912" y="3861048"/>
            <a:ext cx="2520280" cy="1104555"/>
          </a:xfrm>
          <a:prstGeom prst="rect">
            <a:avLst/>
          </a:prstGeom>
          <a:noFill/>
        </p:spPr>
      </p:pic>
      <p:pic>
        <p:nvPicPr>
          <p:cNvPr id="26630" name="Picture 6" descr="file:///D:/ORP-1451_1-VYS-SN-2024/Xiaomi%2021081111RG%20(2024-05-22%2015h10m11s)/phone_files/wizard_screenshots/step17.png"/>
          <p:cNvPicPr>
            <a:picLocks noChangeAspect="1" noChangeArrowheads="1"/>
          </p:cNvPicPr>
          <p:nvPr/>
        </p:nvPicPr>
        <p:blipFill>
          <a:blip r:embed="rId4" cstate="print"/>
          <a:srcRect b="16564"/>
          <a:stretch>
            <a:fillRect/>
          </a:stretch>
        </p:blipFill>
        <p:spPr bwMode="auto">
          <a:xfrm>
            <a:off x="6660232" y="2276872"/>
            <a:ext cx="1680121" cy="1420574"/>
          </a:xfrm>
          <a:prstGeom prst="rect">
            <a:avLst/>
          </a:prstGeom>
          <a:noFill/>
        </p:spPr>
      </p:pic>
      <p:pic>
        <p:nvPicPr>
          <p:cNvPr id="26632" name="Picture 8" descr="file:///D:/ORP-1451_1-VYS-SN-2024/Xiaomi%2021081111RG%20(2024-05-22%2015h10m11s)/phone_files/wizard_screenshots/step1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933056"/>
            <a:ext cx="2040161" cy="2075472"/>
          </a:xfrm>
          <a:prstGeom prst="rect">
            <a:avLst/>
          </a:prstGeom>
          <a:noFill/>
        </p:spPr>
      </p:pic>
      <p:pic>
        <p:nvPicPr>
          <p:cNvPr id="26634" name="Picture 10" descr="file:///D:/ORP-1451_1-VYS-SN-2024/Xiaomi%2021081111RG%20(2024-05-22%2015h10m11s)/phone_files/wizard_screenshots/step4.png"/>
          <p:cNvPicPr>
            <a:picLocks noChangeAspect="1" noChangeArrowheads="1"/>
          </p:cNvPicPr>
          <p:nvPr/>
        </p:nvPicPr>
        <p:blipFill>
          <a:blip r:embed="rId6" cstate="print"/>
          <a:srcRect b="32063"/>
          <a:stretch>
            <a:fillRect/>
          </a:stretch>
        </p:blipFill>
        <p:spPr bwMode="auto">
          <a:xfrm>
            <a:off x="3779912" y="5013176"/>
            <a:ext cx="2304256" cy="15880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ovná spojnica 5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251520" y="1700808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 Výstupné protokoly (</a:t>
            </a:r>
            <a:r>
              <a:rPr lang="sk-SK" sz="3200" b="1" dirty="0" err="1">
                <a:latin typeface="Times New Roman" pitchFamily="18" charset="0"/>
                <a:cs typeface="Times New Roman" pitchFamily="18" charset="0"/>
              </a:rPr>
              <a:t>MobilEdit</a:t>
            </a:r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200" b="1" dirty="0" err="1">
                <a:latin typeface="Times New Roman" pitchFamily="18" charset="0"/>
                <a:cs typeface="Times New Roman" pitchFamily="18" charset="0"/>
              </a:rPr>
              <a:t>Forensic</a:t>
            </a:r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 PRO) pokračovanie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93785" y="125315"/>
            <a:ext cx="47564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Znalecký ústav elektrotechniky a informatiky FEI STU</a:t>
            </a:r>
            <a:r>
              <a:rPr kumimoji="0" 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060" name="AutoShape 12" descr="Dekriminalizácia konope na Slovensku - Peticie.com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62" name="AutoShape 14" descr="Dekriminalizácia konope na Slovensku - Peticie.com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64" name="AutoShape 16" descr="Dekriminalizácia konope na Slovensku - Peticie.com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9460" name="AutoShape 4" descr="ColorOS Know How」Reset Lock Screen Passcode Using Email"/>
          <p:cNvSpPr>
            <a:spLocks noChangeAspect="1" noChangeArrowheads="1"/>
          </p:cNvSpPr>
          <p:nvPr/>
        </p:nvSpPr>
        <p:spPr bwMode="auto">
          <a:xfrm>
            <a:off x="155575" y="-738188"/>
            <a:ext cx="2933700" cy="1552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2" name="AutoShape 2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4" name="AutoShape 4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6" name="AutoShape 6" descr="How to Connect a Phone to Your Computer &lt; Tech Takes - HP.com India"/>
          <p:cNvSpPr>
            <a:spLocks noChangeAspect="1" noChangeArrowheads="1"/>
          </p:cNvSpPr>
          <p:nvPr/>
        </p:nvSpPr>
        <p:spPr bwMode="auto">
          <a:xfrm>
            <a:off x="155575" y="-723900"/>
            <a:ext cx="302895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8" name="AutoShape 8" descr="How to Connect a Phone to Your Computer &lt; Tech Takes - HP.com India"/>
          <p:cNvSpPr>
            <a:spLocks noChangeAspect="1" noChangeArrowheads="1"/>
          </p:cNvSpPr>
          <p:nvPr/>
        </p:nvSpPr>
        <p:spPr bwMode="auto">
          <a:xfrm>
            <a:off x="155575" y="-723900"/>
            <a:ext cx="302895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92" name="AutoShape 12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94" name="AutoShape 14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98" name="AutoShape 18" descr="Understanding Different Types of USB Cables For Mobile Charging | GP  Batteries UK"/>
          <p:cNvSpPr>
            <a:spLocks noChangeAspect="1" noChangeArrowheads="1"/>
          </p:cNvSpPr>
          <p:nvPr/>
        </p:nvSpPr>
        <p:spPr bwMode="auto">
          <a:xfrm>
            <a:off x="155575" y="-776288"/>
            <a:ext cx="2819400" cy="1619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04" name="AutoShape 24" descr="Amazon.com: Original Nokia Connectivity Cable CA-53 : Electronics"/>
          <p:cNvSpPr>
            <a:spLocks noChangeAspect="1" noChangeArrowheads="1"/>
          </p:cNvSpPr>
          <p:nvPr/>
        </p:nvSpPr>
        <p:spPr bwMode="auto">
          <a:xfrm>
            <a:off x="155575" y="-876300"/>
            <a:ext cx="24955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506" name="AutoShape 2" descr="Cellebrite UFED | Access and Collect Mobile Device Data"/>
          <p:cNvSpPr>
            <a:spLocks noChangeAspect="1" noChangeArrowheads="1"/>
          </p:cNvSpPr>
          <p:nvPr/>
        </p:nvSpPr>
        <p:spPr bwMode="auto">
          <a:xfrm>
            <a:off x="155575" y="-723900"/>
            <a:ext cx="300990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508" name="AutoShape 4" descr="Cellebrite UFED | Access and Collect Mobile Device Data"/>
          <p:cNvSpPr>
            <a:spLocks noChangeAspect="1" noChangeArrowheads="1"/>
          </p:cNvSpPr>
          <p:nvPr/>
        </p:nvSpPr>
        <p:spPr bwMode="auto">
          <a:xfrm>
            <a:off x="155575" y="-723900"/>
            <a:ext cx="300990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" name="Obdĺžnik 20"/>
          <p:cNvSpPr/>
          <p:nvPr/>
        </p:nvSpPr>
        <p:spPr>
          <a:xfrm>
            <a:off x="467544" y="2852936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001_Obsah.pdf</a:t>
            </a:r>
          </a:p>
          <a:p>
            <a:r>
              <a:rPr lang="sk-SK" dirty="0" err="1"/>
              <a:t>Report_index.html</a:t>
            </a:r>
            <a:endParaRPr lang="sk-SK" dirty="0"/>
          </a:p>
          <a:p>
            <a:r>
              <a:rPr lang="sk-SK" dirty="0" err="1"/>
              <a:t>xlsxReport.xlsx</a:t>
            </a:r>
            <a:endParaRPr lang="sk-SK" dirty="0"/>
          </a:p>
        </p:txBody>
      </p:sp>
      <p:pic>
        <p:nvPicPr>
          <p:cNvPr id="25" name="Obrázok 2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780928"/>
            <a:ext cx="295232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Obrázok 2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780928"/>
            <a:ext cx="2939203" cy="165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581128"/>
            <a:ext cx="3707904" cy="208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ovná spojnica 5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251520" y="1700808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  Sociálne siete</a:t>
            </a:r>
          </a:p>
          <a:p>
            <a:pPr algn="ctr"/>
            <a:endParaRPr lang="sk-SK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93785" y="125315"/>
            <a:ext cx="47564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Znalecký ústav elektrotechniky a informatiky FEI STU</a:t>
            </a:r>
            <a:r>
              <a:rPr kumimoji="0" 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060" name="AutoShape 12" descr="Dekriminalizácia konope na Slovensku - Peticie.com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62" name="AutoShape 14" descr="Dekriminalizácia konope na Slovensku - Peticie.com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64" name="AutoShape 16" descr="Dekriminalizácia konope na Slovensku - Peticie.com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9460" name="AutoShape 4" descr="ColorOS Know How」Reset Lock Screen Passcode Using Email"/>
          <p:cNvSpPr>
            <a:spLocks noChangeAspect="1" noChangeArrowheads="1"/>
          </p:cNvSpPr>
          <p:nvPr/>
        </p:nvSpPr>
        <p:spPr bwMode="auto">
          <a:xfrm>
            <a:off x="155575" y="-738188"/>
            <a:ext cx="2933700" cy="1552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2" name="AutoShape 2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4" name="AutoShape 4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6" name="AutoShape 6" descr="How to Connect a Phone to Your Computer &lt; Tech Takes - HP.com India"/>
          <p:cNvSpPr>
            <a:spLocks noChangeAspect="1" noChangeArrowheads="1"/>
          </p:cNvSpPr>
          <p:nvPr/>
        </p:nvSpPr>
        <p:spPr bwMode="auto">
          <a:xfrm>
            <a:off x="155575" y="-723900"/>
            <a:ext cx="302895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8" name="AutoShape 8" descr="How to Connect a Phone to Your Computer &lt; Tech Takes - HP.com India"/>
          <p:cNvSpPr>
            <a:spLocks noChangeAspect="1" noChangeArrowheads="1"/>
          </p:cNvSpPr>
          <p:nvPr/>
        </p:nvSpPr>
        <p:spPr bwMode="auto">
          <a:xfrm>
            <a:off x="155575" y="-723900"/>
            <a:ext cx="302895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92" name="AutoShape 12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94" name="AutoShape 14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98" name="AutoShape 18" descr="Understanding Different Types of USB Cables For Mobile Charging | GP  Batteries UK"/>
          <p:cNvSpPr>
            <a:spLocks noChangeAspect="1" noChangeArrowheads="1"/>
          </p:cNvSpPr>
          <p:nvPr/>
        </p:nvSpPr>
        <p:spPr bwMode="auto">
          <a:xfrm>
            <a:off x="155575" y="-776288"/>
            <a:ext cx="2819400" cy="1619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04" name="AutoShape 24" descr="Amazon.com: Original Nokia Connectivity Cable CA-53 : Electronics"/>
          <p:cNvSpPr>
            <a:spLocks noChangeAspect="1" noChangeArrowheads="1"/>
          </p:cNvSpPr>
          <p:nvPr/>
        </p:nvSpPr>
        <p:spPr bwMode="auto">
          <a:xfrm>
            <a:off x="155575" y="-876300"/>
            <a:ext cx="24955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506" name="AutoShape 2" descr="Cellebrite UFED | Access and Collect Mobile Device Data"/>
          <p:cNvSpPr>
            <a:spLocks noChangeAspect="1" noChangeArrowheads="1"/>
          </p:cNvSpPr>
          <p:nvPr/>
        </p:nvSpPr>
        <p:spPr bwMode="auto">
          <a:xfrm>
            <a:off x="155575" y="-723900"/>
            <a:ext cx="300990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508" name="AutoShape 4" descr="Cellebrite UFED | Access and Collect Mobile Device Data"/>
          <p:cNvSpPr>
            <a:spLocks noChangeAspect="1" noChangeArrowheads="1"/>
          </p:cNvSpPr>
          <p:nvPr/>
        </p:nvSpPr>
        <p:spPr bwMode="auto">
          <a:xfrm>
            <a:off x="155575" y="-723900"/>
            <a:ext cx="300990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8674" name="Picture 2" descr="Social Media Icons Vector Art, Icons, and Graphics for Free Downl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348880"/>
            <a:ext cx="5184576" cy="2592288"/>
          </a:xfrm>
          <a:prstGeom prst="rect">
            <a:avLst/>
          </a:prstGeom>
          <a:noFill/>
        </p:spPr>
      </p:pic>
      <p:pic>
        <p:nvPicPr>
          <p:cNvPr id="28678" name="Picture 6" descr="Threema | k3tan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708920"/>
            <a:ext cx="1944216" cy="972108"/>
          </a:xfrm>
          <a:prstGeom prst="rect">
            <a:avLst/>
          </a:prstGeom>
          <a:noFill/>
        </p:spPr>
      </p:pic>
      <p:pic>
        <p:nvPicPr>
          <p:cNvPr id="28680" name="Picture 8" descr="Expert na IT: Kočner urobil pri komunikácii cez Threemu jednu veľkú chybu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005064"/>
            <a:ext cx="2664296" cy="1498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ovná spojnica 5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251520" y="1700808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   Problémové značky mobilných telefónov (</a:t>
            </a:r>
            <a:r>
              <a:rPr lang="sk-SK" sz="3200" b="1" dirty="0" err="1">
                <a:latin typeface="Times New Roman" pitchFamily="18" charset="0"/>
                <a:cs typeface="Times New Roman" pitchFamily="18" charset="0"/>
              </a:rPr>
              <a:t>Xiaomi</a:t>
            </a:r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3200" b="1" dirty="0" err="1">
                <a:latin typeface="Times New Roman" pitchFamily="18" charset="0"/>
                <a:cs typeface="Times New Roman" pitchFamily="18" charset="0"/>
              </a:rPr>
              <a:t>Redmi</a:t>
            </a:r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, no </a:t>
            </a:r>
            <a:r>
              <a:rPr lang="sk-SK" sz="3200" b="1" dirty="0" err="1"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200" b="1" dirty="0" err="1">
                <a:latin typeface="Times New Roman" pitchFamily="18" charset="0"/>
                <a:cs typeface="Times New Roman" pitchFamily="18" charset="0"/>
              </a:rPr>
              <a:t>China</a:t>
            </a:r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sk-SK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93785" y="125315"/>
            <a:ext cx="47564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Znalecký ústav elektrotechniky a informatiky FEI STU</a:t>
            </a:r>
            <a:r>
              <a:rPr kumimoji="0" 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060" name="AutoShape 12" descr="Dekriminalizácia konope na Slovensku - Peticie.com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62" name="AutoShape 14" descr="Dekriminalizácia konope na Slovensku - Peticie.com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64" name="AutoShape 16" descr="Dekriminalizácia konope na Slovensku - Peticie.com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9460" name="AutoShape 4" descr="ColorOS Know How」Reset Lock Screen Passcode Using Email"/>
          <p:cNvSpPr>
            <a:spLocks noChangeAspect="1" noChangeArrowheads="1"/>
          </p:cNvSpPr>
          <p:nvPr/>
        </p:nvSpPr>
        <p:spPr bwMode="auto">
          <a:xfrm>
            <a:off x="155575" y="-738188"/>
            <a:ext cx="2933700" cy="1552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2" name="AutoShape 2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4" name="AutoShape 4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6" name="AutoShape 6" descr="How to Connect a Phone to Your Computer &lt; Tech Takes - HP.com India"/>
          <p:cNvSpPr>
            <a:spLocks noChangeAspect="1" noChangeArrowheads="1"/>
          </p:cNvSpPr>
          <p:nvPr/>
        </p:nvSpPr>
        <p:spPr bwMode="auto">
          <a:xfrm>
            <a:off x="155575" y="-723900"/>
            <a:ext cx="302895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8" name="AutoShape 8" descr="How to Connect a Phone to Your Computer &lt; Tech Takes - HP.com India"/>
          <p:cNvSpPr>
            <a:spLocks noChangeAspect="1" noChangeArrowheads="1"/>
          </p:cNvSpPr>
          <p:nvPr/>
        </p:nvSpPr>
        <p:spPr bwMode="auto">
          <a:xfrm>
            <a:off x="155575" y="-723900"/>
            <a:ext cx="302895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92" name="AutoShape 12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94" name="AutoShape 14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98" name="AutoShape 18" descr="Understanding Different Types of USB Cables For Mobile Charging | GP  Batteries UK"/>
          <p:cNvSpPr>
            <a:spLocks noChangeAspect="1" noChangeArrowheads="1"/>
          </p:cNvSpPr>
          <p:nvPr/>
        </p:nvSpPr>
        <p:spPr bwMode="auto">
          <a:xfrm>
            <a:off x="155575" y="-776288"/>
            <a:ext cx="2819400" cy="1619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04" name="AutoShape 24" descr="Amazon.com: Original Nokia Connectivity Cable CA-53 : Electronics"/>
          <p:cNvSpPr>
            <a:spLocks noChangeAspect="1" noChangeArrowheads="1"/>
          </p:cNvSpPr>
          <p:nvPr/>
        </p:nvSpPr>
        <p:spPr bwMode="auto">
          <a:xfrm>
            <a:off x="155575" y="-876300"/>
            <a:ext cx="24955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506" name="AutoShape 2" descr="Cellebrite UFED | Access and Collect Mobile Device Data"/>
          <p:cNvSpPr>
            <a:spLocks noChangeAspect="1" noChangeArrowheads="1"/>
          </p:cNvSpPr>
          <p:nvPr/>
        </p:nvSpPr>
        <p:spPr bwMode="auto">
          <a:xfrm>
            <a:off x="155575" y="-723900"/>
            <a:ext cx="300990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508" name="AutoShape 4" descr="Cellebrite UFED | Access and Collect Mobile Device Data"/>
          <p:cNvSpPr>
            <a:spLocks noChangeAspect="1" noChangeArrowheads="1"/>
          </p:cNvSpPr>
          <p:nvPr/>
        </p:nvSpPr>
        <p:spPr bwMode="auto">
          <a:xfrm>
            <a:off x="155575" y="-723900"/>
            <a:ext cx="300990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9698" name="Picture 2" descr="Xiaomi MIUI 14 (Android 13) walkthrough - GSMArena.com news"/>
          <p:cNvPicPr>
            <a:picLocks noChangeAspect="1" noChangeArrowheads="1"/>
          </p:cNvPicPr>
          <p:nvPr/>
        </p:nvPicPr>
        <p:blipFill>
          <a:blip r:embed="rId2" cstate="print"/>
          <a:srcRect l="30449" t="5964" r="36791"/>
          <a:stretch>
            <a:fillRect/>
          </a:stretch>
        </p:blipFill>
        <p:spPr bwMode="auto">
          <a:xfrm>
            <a:off x="2699792" y="3284984"/>
            <a:ext cx="1440160" cy="2752519"/>
          </a:xfrm>
          <a:prstGeom prst="rect">
            <a:avLst/>
          </a:prstGeom>
          <a:noFill/>
        </p:spPr>
      </p:pic>
      <p:pic>
        <p:nvPicPr>
          <p:cNvPr id="29700" name="Picture 4" descr="Xiaomi 13 5G 8GB/256GB Dual Sim Black"/>
          <p:cNvPicPr>
            <a:picLocks noChangeAspect="1" noChangeArrowheads="1"/>
          </p:cNvPicPr>
          <p:nvPr/>
        </p:nvPicPr>
        <p:blipFill>
          <a:blip r:embed="rId3" cstate="print"/>
          <a:srcRect l="8885" r="9712"/>
          <a:stretch>
            <a:fillRect/>
          </a:stretch>
        </p:blipFill>
        <p:spPr bwMode="auto">
          <a:xfrm>
            <a:off x="310136" y="3284984"/>
            <a:ext cx="2245640" cy="2758679"/>
          </a:xfrm>
          <a:prstGeom prst="rect">
            <a:avLst/>
          </a:prstGeom>
          <a:noFill/>
        </p:spPr>
      </p:pic>
      <p:pic>
        <p:nvPicPr>
          <p:cNvPr id="24" name="Obrázok 23" descr="Xiaomi Redmi A3 4GB/128GB od 91,99 € - Heureka.sk"/>
          <p:cNvPicPr/>
          <p:nvPr/>
        </p:nvPicPr>
        <p:blipFill>
          <a:blip r:embed="rId4" cstate="print"/>
          <a:srcRect l="5405" r="8108"/>
          <a:stretch>
            <a:fillRect/>
          </a:stretch>
        </p:blipFill>
        <p:spPr bwMode="auto">
          <a:xfrm>
            <a:off x="4211960" y="3284984"/>
            <a:ext cx="230425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Obrázok 24" descr="Xiaomi PocoPhone M4 Pro 5G 4GB/64GB Dual Sim Negro"/>
          <p:cNvPicPr/>
          <p:nvPr/>
        </p:nvPicPr>
        <p:blipFill>
          <a:blip r:embed="rId5" cstate="print"/>
          <a:srcRect l="6289" r="8803"/>
          <a:stretch>
            <a:fillRect/>
          </a:stretch>
        </p:blipFill>
        <p:spPr bwMode="auto">
          <a:xfrm>
            <a:off x="6660232" y="3284984"/>
            <a:ext cx="223224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Xiaom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708920"/>
            <a:ext cx="504056" cy="504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ovná spojnica 5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251520" y="1700808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sk-SK" sz="3200" b="1" dirty="0" err="1">
                <a:latin typeface="Times New Roman" pitchFamily="18" charset="0"/>
                <a:cs typeface="Times New Roman" pitchFamily="18" charset="0"/>
              </a:rPr>
              <a:t>Geolokačné</a:t>
            </a:r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 údaje </a:t>
            </a:r>
          </a:p>
          <a:p>
            <a:pPr algn="ctr"/>
            <a:endParaRPr lang="sk-SK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93785" y="125315"/>
            <a:ext cx="47564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Znalecký ústav elektrotechniky a informatiky FEI STU</a:t>
            </a:r>
            <a:r>
              <a:rPr kumimoji="0" 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060" name="AutoShape 12" descr="Dekriminalizácia konope na Slovensku - Peticie.com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62" name="AutoShape 14" descr="Dekriminalizácia konope na Slovensku - Peticie.com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64" name="AutoShape 16" descr="Dekriminalizácia konope na Slovensku - Peticie.com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9460" name="AutoShape 4" descr="ColorOS Know How」Reset Lock Screen Passcode Using Email"/>
          <p:cNvSpPr>
            <a:spLocks noChangeAspect="1" noChangeArrowheads="1"/>
          </p:cNvSpPr>
          <p:nvPr/>
        </p:nvSpPr>
        <p:spPr bwMode="auto">
          <a:xfrm>
            <a:off x="155575" y="-738188"/>
            <a:ext cx="2933700" cy="1552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2" name="AutoShape 2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4" name="AutoShape 4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6" name="AutoShape 6" descr="How to Connect a Phone to Your Computer &lt; Tech Takes - HP.com India"/>
          <p:cNvSpPr>
            <a:spLocks noChangeAspect="1" noChangeArrowheads="1"/>
          </p:cNvSpPr>
          <p:nvPr/>
        </p:nvSpPr>
        <p:spPr bwMode="auto">
          <a:xfrm>
            <a:off x="155575" y="-723900"/>
            <a:ext cx="302895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8" name="AutoShape 8" descr="How to Connect a Phone to Your Computer &lt; Tech Takes - HP.com India"/>
          <p:cNvSpPr>
            <a:spLocks noChangeAspect="1" noChangeArrowheads="1"/>
          </p:cNvSpPr>
          <p:nvPr/>
        </p:nvSpPr>
        <p:spPr bwMode="auto">
          <a:xfrm>
            <a:off x="155575" y="-723900"/>
            <a:ext cx="302895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92" name="AutoShape 12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94" name="AutoShape 14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98" name="AutoShape 18" descr="Understanding Different Types of USB Cables For Mobile Charging | GP  Batteries UK"/>
          <p:cNvSpPr>
            <a:spLocks noChangeAspect="1" noChangeArrowheads="1"/>
          </p:cNvSpPr>
          <p:nvPr/>
        </p:nvSpPr>
        <p:spPr bwMode="auto">
          <a:xfrm>
            <a:off x="155575" y="-776288"/>
            <a:ext cx="2819400" cy="1619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04" name="AutoShape 24" descr="Amazon.com: Original Nokia Connectivity Cable CA-53 : Electronics"/>
          <p:cNvSpPr>
            <a:spLocks noChangeAspect="1" noChangeArrowheads="1"/>
          </p:cNvSpPr>
          <p:nvPr/>
        </p:nvSpPr>
        <p:spPr bwMode="auto">
          <a:xfrm>
            <a:off x="155575" y="-876300"/>
            <a:ext cx="24955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506" name="AutoShape 2" descr="Cellebrite UFED | Access and Collect Mobile Device Data"/>
          <p:cNvSpPr>
            <a:spLocks noChangeAspect="1" noChangeArrowheads="1"/>
          </p:cNvSpPr>
          <p:nvPr/>
        </p:nvSpPr>
        <p:spPr bwMode="auto">
          <a:xfrm>
            <a:off x="155575" y="-723900"/>
            <a:ext cx="300990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508" name="AutoShape 4" descr="Cellebrite UFED | Access and Collect Mobile Device Data"/>
          <p:cNvSpPr>
            <a:spLocks noChangeAspect="1" noChangeArrowheads="1"/>
          </p:cNvSpPr>
          <p:nvPr/>
        </p:nvSpPr>
        <p:spPr bwMode="auto">
          <a:xfrm>
            <a:off x="155575" y="-723900"/>
            <a:ext cx="300990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7200800" cy="405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ovná spojnica 5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251520" y="1700808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sk-SK" sz="3200" b="1" dirty="0" err="1">
                <a:latin typeface="Times New Roman" pitchFamily="18" charset="0"/>
                <a:cs typeface="Times New Roman" pitchFamily="18" charset="0"/>
              </a:rPr>
              <a:t>Geolokačné</a:t>
            </a:r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 údaje (pokračovanie) </a:t>
            </a:r>
          </a:p>
          <a:p>
            <a:pPr algn="ctr"/>
            <a:endParaRPr lang="sk-SK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93785" y="125315"/>
            <a:ext cx="47564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Znalecký ústav elektrotechniky a informatiky FEI STU</a:t>
            </a:r>
            <a:r>
              <a:rPr kumimoji="0" 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060" name="AutoShape 12" descr="Dekriminalizácia konope na Slovensku - Peticie.com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62" name="AutoShape 14" descr="Dekriminalizácia konope na Slovensku - Peticie.com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64" name="AutoShape 16" descr="Dekriminalizácia konope na Slovensku - Peticie.com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9460" name="AutoShape 4" descr="ColorOS Know How」Reset Lock Screen Passcode Using Email"/>
          <p:cNvSpPr>
            <a:spLocks noChangeAspect="1" noChangeArrowheads="1"/>
          </p:cNvSpPr>
          <p:nvPr/>
        </p:nvSpPr>
        <p:spPr bwMode="auto">
          <a:xfrm>
            <a:off x="155575" y="-738188"/>
            <a:ext cx="2933700" cy="1552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2" name="AutoShape 2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4" name="AutoShape 4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6" name="AutoShape 6" descr="How to Connect a Phone to Your Computer &lt; Tech Takes - HP.com India"/>
          <p:cNvSpPr>
            <a:spLocks noChangeAspect="1" noChangeArrowheads="1"/>
          </p:cNvSpPr>
          <p:nvPr/>
        </p:nvSpPr>
        <p:spPr bwMode="auto">
          <a:xfrm>
            <a:off x="155575" y="-723900"/>
            <a:ext cx="302895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8" name="AutoShape 8" descr="How to Connect a Phone to Your Computer &lt; Tech Takes - HP.com India"/>
          <p:cNvSpPr>
            <a:spLocks noChangeAspect="1" noChangeArrowheads="1"/>
          </p:cNvSpPr>
          <p:nvPr/>
        </p:nvSpPr>
        <p:spPr bwMode="auto">
          <a:xfrm>
            <a:off x="155575" y="-723900"/>
            <a:ext cx="302895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92" name="AutoShape 12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94" name="AutoShape 14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98" name="AutoShape 18" descr="Understanding Different Types of USB Cables For Mobile Charging | GP  Batteries UK"/>
          <p:cNvSpPr>
            <a:spLocks noChangeAspect="1" noChangeArrowheads="1"/>
          </p:cNvSpPr>
          <p:nvPr/>
        </p:nvSpPr>
        <p:spPr bwMode="auto">
          <a:xfrm>
            <a:off x="155575" y="-776288"/>
            <a:ext cx="2819400" cy="1619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04" name="AutoShape 24" descr="Amazon.com: Original Nokia Connectivity Cable CA-53 : Electronics"/>
          <p:cNvSpPr>
            <a:spLocks noChangeAspect="1" noChangeArrowheads="1"/>
          </p:cNvSpPr>
          <p:nvPr/>
        </p:nvSpPr>
        <p:spPr bwMode="auto">
          <a:xfrm>
            <a:off x="155575" y="-876300"/>
            <a:ext cx="24955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506" name="AutoShape 2" descr="Cellebrite UFED | Access and Collect Mobile Device Data"/>
          <p:cNvSpPr>
            <a:spLocks noChangeAspect="1" noChangeArrowheads="1"/>
          </p:cNvSpPr>
          <p:nvPr/>
        </p:nvSpPr>
        <p:spPr bwMode="auto">
          <a:xfrm>
            <a:off x="155575" y="-723900"/>
            <a:ext cx="300990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508" name="AutoShape 4" descr="Cellebrite UFED | Access and Collect Mobile Device Data"/>
          <p:cNvSpPr>
            <a:spLocks noChangeAspect="1" noChangeArrowheads="1"/>
          </p:cNvSpPr>
          <p:nvPr/>
        </p:nvSpPr>
        <p:spPr bwMode="auto">
          <a:xfrm>
            <a:off x="155575" y="-723900"/>
            <a:ext cx="300990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76872"/>
            <a:ext cx="7796358" cy="438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ovná spojnica 5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251520" y="1700808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    Príklad z praxe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93785" y="125315"/>
            <a:ext cx="47564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Znalecký ústav elektrotechniky a informatiky FEI STU</a:t>
            </a:r>
            <a:r>
              <a:rPr kumimoji="0" 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060" name="AutoShape 12" descr="Dekriminalizácia konope na Slovensku - Peticie.com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62" name="AutoShape 14" descr="Dekriminalizácia konope na Slovensku - Peticie.com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64" name="AutoShape 16" descr="Dekriminalizácia konope na Slovensku - Peticie.com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9460" name="AutoShape 4" descr="ColorOS Know How」Reset Lock Screen Passcode Using Email"/>
          <p:cNvSpPr>
            <a:spLocks noChangeAspect="1" noChangeArrowheads="1"/>
          </p:cNvSpPr>
          <p:nvPr/>
        </p:nvSpPr>
        <p:spPr bwMode="auto">
          <a:xfrm>
            <a:off x="155575" y="-738188"/>
            <a:ext cx="2933700" cy="1552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2" name="AutoShape 2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4" name="AutoShape 4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6" name="AutoShape 6" descr="How to Connect a Phone to Your Computer &lt; Tech Takes - HP.com India"/>
          <p:cNvSpPr>
            <a:spLocks noChangeAspect="1" noChangeArrowheads="1"/>
          </p:cNvSpPr>
          <p:nvPr/>
        </p:nvSpPr>
        <p:spPr bwMode="auto">
          <a:xfrm>
            <a:off x="155575" y="-723900"/>
            <a:ext cx="302895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8" name="AutoShape 8" descr="How to Connect a Phone to Your Computer &lt; Tech Takes - HP.com India"/>
          <p:cNvSpPr>
            <a:spLocks noChangeAspect="1" noChangeArrowheads="1"/>
          </p:cNvSpPr>
          <p:nvPr/>
        </p:nvSpPr>
        <p:spPr bwMode="auto">
          <a:xfrm>
            <a:off x="155575" y="-723900"/>
            <a:ext cx="302895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92" name="AutoShape 12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94" name="AutoShape 14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98" name="AutoShape 18" descr="Understanding Different Types of USB Cables For Mobile Charging | GP  Batteries UK"/>
          <p:cNvSpPr>
            <a:spLocks noChangeAspect="1" noChangeArrowheads="1"/>
          </p:cNvSpPr>
          <p:nvPr/>
        </p:nvSpPr>
        <p:spPr bwMode="auto">
          <a:xfrm>
            <a:off x="155575" y="-776288"/>
            <a:ext cx="2819400" cy="1619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04" name="AutoShape 24" descr="Amazon.com: Original Nokia Connectivity Cable CA-53 : Electronics"/>
          <p:cNvSpPr>
            <a:spLocks noChangeAspect="1" noChangeArrowheads="1"/>
          </p:cNvSpPr>
          <p:nvPr/>
        </p:nvSpPr>
        <p:spPr bwMode="auto">
          <a:xfrm>
            <a:off x="155575" y="-876300"/>
            <a:ext cx="24955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506" name="AutoShape 2" descr="Cellebrite UFED | Access and Collect Mobile Device Data"/>
          <p:cNvSpPr>
            <a:spLocks noChangeAspect="1" noChangeArrowheads="1"/>
          </p:cNvSpPr>
          <p:nvPr/>
        </p:nvSpPr>
        <p:spPr bwMode="auto">
          <a:xfrm>
            <a:off x="155575" y="-723900"/>
            <a:ext cx="300990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508" name="AutoShape 4" descr="Cellebrite UFED | Access and Collect Mobile Device Data"/>
          <p:cNvSpPr>
            <a:spLocks noChangeAspect="1" noChangeArrowheads="1"/>
          </p:cNvSpPr>
          <p:nvPr/>
        </p:nvSpPr>
        <p:spPr bwMode="auto">
          <a:xfrm>
            <a:off x="155575" y="-723900"/>
            <a:ext cx="300990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" name="Picture 2" descr="C:\Users\DODGE\Documents\MPICONS\Screenshot_2016-10-02-14-18-01_prez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2212344" cy="3933056"/>
          </a:xfrm>
          <a:prstGeom prst="rect">
            <a:avLst/>
          </a:prstGeom>
          <a:noFill/>
        </p:spPr>
      </p:pic>
      <p:pic>
        <p:nvPicPr>
          <p:cNvPr id="21" name="Picture 2" descr="C:\Users\DODGE\Documents\MPICONS\Screenshot_2017-02-03-08-29-03_prez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9" y="2276872"/>
            <a:ext cx="2187244" cy="3888432"/>
          </a:xfrm>
          <a:prstGeom prst="rect">
            <a:avLst/>
          </a:prstGeom>
          <a:noFill/>
        </p:spPr>
      </p:pic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2627784" y="6237312"/>
            <a:ext cx="25202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Screenshot_2017-02-03-08-29-03.png</a:t>
            </a:r>
            <a:endParaRPr kumimoji="0" lang="sk-SK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276872"/>
            <a:ext cx="3420888" cy="146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bdĺžnik 23"/>
          <p:cNvSpPr/>
          <p:nvPr/>
        </p:nvSpPr>
        <p:spPr>
          <a:xfrm>
            <a:off x="5220072" y="4149080"/>
            <a:ext cx="34563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sk-SK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 analýze identického obrazového súboru vo formáte .</a:t>
            </a:r>
            <a:r>
              <a:rPr kumimoji="0" lang="sk-SK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jpg</a:t>
            </a:r>
            <a:r>
              <a:rPr kumimoji="0" lang="sk-SK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 adresári .</a:t>
            </a:r>
            <a:r>
              <a:rPr kumimoji="0" lang="sk-SK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thumbnails</a:t>
            </a:r>
            <a:r>
              <a:rPr kumimoji="0" lang="sk-SK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som narazil na časový údaj zápisu súboru 2016-08-29 19:23:23 (čo by časovo zodpovedalo snímke, aj  teplota vzduchu vo večerných hodinách na konci augusta je primeraná).</a:t>
            </a:r>
            <a:endParaRPr lang="sk-SK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ovná spojnica 5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251520" y="2204864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    Otázky ?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93785" y="125315"/>
            <a:ext cx="47564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Znalecký ústav elektrotechniky a informatiky FEI STU</a:t>
            </a:r>
            <a:r>
              <a:rPr kumimoji="0" 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060" name="AutoShape 12" descr="Dekriminalizácia konope na Slovensku - Peticie.com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62" name="AutoShape 14" descr="Dekriminalizácia konope na Slovensku - Peticie.com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64" name="AutoShape 16" descr="Dekriminalizácia konope na Slovensku - Peticie.com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9460" name="AutoShape 4" descr="ColorOS Know How」Reset Lock Screen Passcode Using Email"/>
          <p:cNvSpPr>
            <a:spLocks noChangeAspect="1" noChangeArrowheads="1"/>
          </p:cNvSpPr>
          <p:nvPr/>
        </p:nvSpPr>
        <p:spPr bwMode="auto">
          <a:xfrm>
            <a:off x="155575" y="-738188"/>
            <a:ext cx="2933700" cy="1552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2" name="AutoShape 2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4" name="AutoShape 4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6" name="AutoShape 6" descr="How to Connect a Phone to Your Computer &lt; Tech Takes - HP.com India"/>
          <p:cNvSpPr>
            <a:spLocks noChangeAspect="1" noChangeArrowheads="1"/>
          </p:cNvSpPr>
          <p:nvPr/>
        </p:nvSpPr>
        <p:spPr bwMode="auto">
          <a:xfrm>
            <a:off x="155575" y="-723900"/>
            <a:ext cx="302895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8" name="AutoShape 8" descr="How to Connect a Phone to Your Computer &lt; Tech Takes - HP.com India"/>
          <p:cNvSpPr>
            <a:spLocks noChangeAspect="1" noChangeArrowheads="1"/>
          </p:cNvSpPr>
          <p:nvPr/>
        </p:nvSpPr>
        <p:spPr bwMode="auto">
          <a:xfrm>
            <a:off x="155575" y="-723900"/>
            <a:ext cx="302895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92" name="AutoShape 12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94" name="AutoShape 14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98" name="AutoShape 18" descr="Understanding Different Types of USB Cables For Mobile Charging | GP  Batteries UK"/>
          <p:cNvSpPr>
            <a:spLocks noChangeAspect="1" noChangeArrowheads="1"/>
          </p:cNvSpPr>
          <p:nvPr/>
        </p:nvSpPr>
        <p:spPr bwMode="auto">
          <a:xfrm>
            <a:off x="155575" y="-776288"/>
            <a:ext cx="2819400" cy="1619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04" name="AutoShape 24" descr="Amazon.com: Original Nokia Connectivity Cable CA-53 : Electronics"/>
          <p:cNvSpPr>
            <a:spLocks noChangeAspect="1" noChangeArrowheads="1"/>
          </p:cNvSpPr>
          <p:nvPr/>
        </p:nvSpPr>
        <p:spPr bwMode="auto">
          <a:xfrm>
            <a:off x="155575" y="-876300"/>
            <a:ext cx="24955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506" name="AutoShape 2" descr="Cellebrite UFED | Access and Collect Mobile Device Data"/>
          <p:cNvSpPr>
            <a:spLocks noChangeAspect="1" noChangeArrowheads="1"/>
          </p:cNvSpPr>
          <p:nvPr/>
        </p:nvSpPr>
        <p:spPr bwMode="auto">
          <a:xfrm>
            <a:off x="155575" y="-723900"/>
            <a:ext cx="300990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508" name="AutoShape 4" descr="Cellebrite UFED | Access and Collect Mobile Device Data"/>
          <p:cNvSpPr>
            <a:spLocks noChangeAspect="1" noChangeArrowheads="1"/>
          </p:cNvSpPr>
          <p:nvPr/>
        </p:nvSpPr>
        <p:spPr bwMode="auto">
          <a:xfrm>
            <a:off x="155575" y="-723900"/>
            <a:ext cx="300990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6" name="videoplayback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339752" y="3068960"/>
            <a:ext cx="4680520" cy="3162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5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ovná spojnica 5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kTextu 6"/>
          <p:cNvSpPr txBox="1"/>
          <p:nvPr/>
        </p:nvSpPr>
        <p:spPr>
          <a:xfrm>
            <a:off x="467544" y="2204864"/>
            <a:ext cx="7056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4800" b="1" dirty="0"/>
              <a:t>Ing. Dušan Žák        </a:t>
            </a:r>
          </a:p>
          <a:p>
            <a:endParaRPr lang="sk-SK" dirty="0"/>
          </a:p>
          <a:p>
            <a:r>
              <a:rPr lang="sk-SK" sz="2400" dirty="0"/>
              <a:t>Znalec v odbore Elektrotechnika</a:t>
            </a:r>
          </a:p>
          <a:p>
            <a:endParaRPr lang="sk-SK" dirty="0"/>
          </a:p>
          <a:p>
            <a:r>
              <a:rPr lang="sk-SK" sz="2400" dirty="0"/>
              <a:t>Odvetvia:</a:t>
            </a:r>
          </a:p>
          <a:p>
            <a:r>
              <a:rPr lang="sk-SK" dirty="0"/>
              <a:t>Odhad hodnoty elektrotechnických zariadení a elektroniky</a:t>
            </a:r>
          </a:p>
          <a:p>
            <a:r>
              <a:rPr lang="sk-SK" dirty="0"/>
              <a:t>Elektronika</a:t>
            </a:r>
          </a:p>
          <a:p>
            <a:r>
              <a:rPr lang="sk-SK" dirty="0"/>
              <a:t>Riadiaca technika, výpočtová technika (hardvér)</a:t>
            </a:r>
          </a:p>
          <a:p>
            <a:r>
              <a:rPr lang="sk-SK" dirty="0"/>
              <a:t>Počítačové programy (softvér)</a:t>
            </a:r>
          </a:p>
          <a:p>
            <a:endParaRPr lang="sk-SK" sz="2000" dirty="0"/>
          </a:p>
          <a:p>
            <a:r>
              <a:rPr lang="sk-SK" sz="2000" dirty="0"/>
              <a:t>Zapísaný do zoznamu znalcov v marci 2016</a:t>
            </a:r>
          </a:p>
        </p:txBody>
      </p:sp>
      <p:pic>
        <p:nvPicPr>
          <p:cNvPr id="10" name="Obrázok 9" descr="SR_zn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1772816"/>
            <a:ext cx="685876" cy="864096"/>
          </a:xfrm>
          <a:prstGeom prst="rect">
            <a:avLst/>
          </a:prstGeom>
        </p:spPr>
      </p:pic>
      <p:pic>
        <p:nvPicPr>
          <p:cNvPr id="11" name="Obrázok 10" descr="pocita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2636912"/>
            <a:ext cx="2232248" cy="1508999"/>
          </a:xfrm>
          <a:prstGeom prst="rect">
            <a:avLst/>
          </a:prstGeom>
        </p:spPr>
      </p:pic>
      <p:pic>
        <p:nvPicPr>
          <p:cNvPr id="16388" name="Picture 4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437112"/>
            <a:ext cx="1994967" cy="1545681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93785" y="125315"/>
            <a:ext cx="47564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Znalecký ústav elektrotechniky a informatiky FEI STU</a:t>
            </a:r>
            <a:r>
              <a:rPr kumimoji="0" 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ovná spojnica 5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251520" y="2204864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    Ďakujem za pozornosť.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93785" y="125315"/>
            <a:ext cx="47564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Znalecký ústav elektrotechniky a informatiky FEI STU</a:t>
            </a:r>
            <a:r>
              <a:rPr kumimoji="0" 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060" name="AutoShape 12" descr="Dekriminalizácia konope na Slovensku - Peticie.com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62" name="AutoShape 14" descr="Dekriminalizácia konope na Slovensku - Peticie.com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64" name="AutoShape 16" descr="Dekriminalizácia konope na Slovensku - Peticie.com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9460" name="AutoShape 4" descr="ColorOS Know How」Reset Lock Screen Passcode Using Email"/>
          <p:cNvSpPr>
            <a:spLocks noChangeAspect="1" noChangeArrowheads="1"/>
          </p:cNvSpPr>
          <p:nvPr/>
        </p:nvSpPr>
        <p:spPr bwMode="auto">
          <a:xfrm>
            <a:off x="155575" y="-738188"/>
            <a:ext cx="2933700" cy="1552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2" name="AutoShape 2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4" name="AutoShape 4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6" name="AutoShape 6" descr="How to Connect a Phone to Your Computer &lt; Tech Takes - HP.com India"/>
          <p:cNvSpPr>
            <a:spLocks noChangeAspect="1" noChangeArrowheads="1"/>
          </p:cNvSpPr>
          <p:nvPr/>
        </p:nvSpPr>
        <p:spPr bwMode="auto">
          <a:xfrm>
            <a:off x="155575" y="-723900"/>
            <a:ext cx="302895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8" name="AutoShape 8" descr="How to Connect a Phone to Your Computer &lt; Tech Takes - HP.com India"/>
          <p:cNvSpPr>
            <a:spLocks noChangeAspect="1" noChangeArrowheads="1"/>
          </p:cNvSpPr>
          <p:nvPr/>
        </p:nvSpPr>
        <p:spPr bwMode="auto">
          <a:xfrm>
            <a:off x="155575" y="-723900"/>
            <a:ext cx="302895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92" name="AutoShape 12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94" name="AutoShape 14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98" name="AutoShape 18" descr="Understanding Different Types of USB Cables For Mobile Charging | GP  Batteries UK"/>
          <p:cNvSpPr>
            <a:spLocks noChangeAspect="1" noChangeArrowheads="1"/>
          </p:cNvSpPr>
          <p:nvPr/>
        </p:nvSpPr>
        <p:spPr bwMode="auto">
          <a:xfrm>
            <a:off x="155575" y="-776288"/>
            <a:ext cx="2819400" cy="1619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04" name="AutoShape 24" descr="Amazon.com: Original Nokia Connectivity Cable CA-53 : Electronics"/>
          <p:cNvSpPr>
            <a:spLocks noChangeAspect="1" noChangeArrowheads="1"/>
          </p:cNvSpPr>
          <p:nvPr/>
        </p:nvSpPr>
        <p:spPr bwMode="auto">
          <a:xfrm>
            <a:off x="155575" y="-876300"/>
            <a:ext cx="24955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506" name="AutoShape 2" descr="Cellebrite UFED | Access and Collect Mobile Device Data"/>
          <p:cNvSpPr>
            <a:spLocks noChangeAspect="1" noChangeArrowheads="1"/>
          </p:cNvSpPr>
          <p:nvPr/>
        </p:nvSpPr>
        <p:spPr bwMode="auto">
          <a:xfrm>
            <a:off x="155575" y="-723900"/>
            <a:ext cx="300990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508" name="AutoShape 4" descr="Cellebrite UFED | Access and Collect Mobile Device Data"/>
          <p:cNvSpPr>
            <a:spLocks noChangeAspect="1" noChangeArrowheads="1"/>
          </p:cNvSpPr>
          <p:nvPr/>
        </p:nvSpPr>
        <p:spPr bwMode="auto">
          <a:xfrm>
            <a:off x="155575" y="-723900"/>
            <a:ext cx="300990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9" name="Podnadpis 2"/>
          <p:cNvSpPr txBox="1">
            <a:spLocks/>
          </p:cNvSpPr>
          <p:nvPr/>
        </p:nvSpPr>
        <p:spPr>
          <a:xfrm>
            <a:off x="1547664" y="4653136"/>
            <a:ext cx="662473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Ing. Dušan Žák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ovná spojnica 5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1115616" y="1772816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>
                <a:latin typeface="Times New Roman" pitchFamily="18" charset="0"/>
                <a:cs typeface="Times New Roman" pitchFamily="18" charset="0"/>
              </a:rPr>
              <a:t>Agenda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1331640" y="2708920"/>
            <a:ext cx="676875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Dôvody skúmania obsahu mobilného telefónu</a:t>
            </a:r>
          </a:p>
          <a:p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Predpoklady pre úspešnú akvizíciu obsahu (</a:t>
            </a:r>
            <a:r>
              <a:rPr lang="sk-SK" sz="1600" b="1" dirty="0" err="1">
                <a:latin typeface="Times New Roman" pitchFamily="18" charset="0"/>
                <a:cs typeface="Times New Roman" pitchFamily="18" charset="0"/>
              </a:rPr>
              <a:t>odblok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. kódy, PIN)</a:t>
            </a:r>
          </a:p>
          <a:p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Pripojenie skúmaného zariadenia k analytickému počítaču</a:t>
            </a:r>
          </a:p>
          <a:p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Softvér na stiahnutie dátového obsahu </a:t>
            </a:r>
          </a:p>
          <a:p>
            <a:r>
              <a:rPr lang="sk-SK" sz="1600" b="1" dirty="0" err="1">
                <a:latin typeface="Times New Roman" pitchFamily="18" charset="0"/>
                <a:cs typeface="Times New Roman" pitchFamily="18" charset="0"/>
              </a:rPr>
              <a:t>Android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sk-SK" sz="1600" b="1" dirty="0" err="1">
                <a:latin typeface="Times New Roman" pitchFamily="18" charset="0"/>
                <a:cs typeface="Times New Roman" pitchFamily="18" charset="0"/>
              </a:rPr>
              <a:t>iOS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 zariadenia</a:t>
            </a:r>
          </a:p>
          <a:p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Vývojársky režim</a:t>
            </a:r>
          </a:p>
          <a:p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 Výstupné protokoly</a:t>
            </a:r>
          </a:p>
          <a:p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 Sociálne siete</a:t>
            </a:r>
          </a:p>
          <a:p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 Problémové značky mobilných telefónov (</a:t>
            </a:r>
            <a:r>
              <a:rPr lang="sk-SK" sz="1600" b="1" dirty="0" err="1">
                <a:latin typeface="Times New Roman" pitchFamily="18" charset="0"/>
                <a:cs typeface="Times New Roman" pitchFamily="18" charset="0"/>
              </a:rPr>
              <a:t>Xiaomi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1600" b="1" dirty="0" err="1">
                <a:latin typeface="Times New Roman" pitchFamily="18" charset="0"/>
                <a:cs typeface="Times New Roman" pitchFamily="18" charset="0"/>
              </a:rPr>
              <a:t>Redmi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, no </a:t>
            </a:r>
            <a:r>
              <a:rPr lang="sk-SK" sz="1600" b="1" dirty="0" err="1"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1600" b="1" dirty="0" err="1">
                <a:latin typeface="Times New Roman" pitchFamily="18" charset="0"/>
                <a:cs typeface="Times New Roman" pitchFamily="18" charset="0"/>
              </a:rPr>
              <a:t>China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k-SK" sz="1600" b="1" dirty="0" err="1">
                <a:latin typeface="Times New Roman" pitchFamily="18" charset="0"/>
                <a:cs typeface="Times New Roman" pitchFamily="18" charset="0"/>
              </a:rPr>
              <a:t>Geolokačné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 údaje </a:t>
            </a:r>
          </a:p>
          <a:p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 Príklady z praxe</a:t>
            </a:r>
          </a:p>
          <a:p>
            <a:pPr lvl="0"/>
            <a:endParaRPr lang="sk-SK" sz="1400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93785" y="125315"/>
            <a:ext cx="47564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Znalecký ústav elektrotechniky a informatiky FEI STU</a:t>
            </a:r>
            <a:r>
              <a:rPr kumimoji="0" 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ovná spojnica 5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467544" y="1772816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Dôvody skúmania obsahu mobilného telefónu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93785" y="125315"/>
            <a:ext cx="47564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Znalecký ústav elektrotechniky a informatiky FEI STU</a:t>
            </a:r>
            <a:r>
              <a:rPr kumimoji="0" 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611560" y="2636912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latin typeface="Times New Roman" pitchFamily="18" charset="0"/>
                <a:cs typeface="Times New Roman" pitchFamily="18" charset="0"/>
              </a:rPr>
              <a:t>Dôkazný materiál</a:t>
            </a:r>
          </a:p>
        </p:txBody>
      </p:sp>
      <p:pic>
        <p:nvPicPr>
          <p:cNvPr id="2050" name="Picture 2" descr="Neduhy v online priestore - Nevhodný obsah na internete | Základná ško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348880"/>
            <a:ext cx="1800225" cy="2543175"/>
          </a:xfrm>
          <a:prstGeom prst="rect">
            <a:avLst/>
          </a:prstGeom>
          <a:noFill/>
        </p:spPr>
      </p:pic>
      <p:pic>
        <p:nvPicPr>
          <p:cNvPr id="2052" name="Picture 4" descr="Ministerstvo chce zakázať mobily na základných školách. Platiť by malo len  niekoľko výnimiek | TVNOVINY.s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708920"/>
            <a:ext cx="2619375" cy="1743076"/>
          </a:xfrm>
          <a:prstGeom prst="rect">
            <a:avLst/>
          </a:prstGeom>
          <a:noFill/>
        </p:spPr>
      </p:pic>
      <p:pic>
        <p:nvPicPr>
          <p:cNvPr id="2054" name="Picture 6" descr="Toto už treba liečiť! 6 varovných príznakov závislosti od mobil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581128"/>
            <a:ext cx="2600329" cy="1456184"/>
          </a:xfrm>
          <a:prstGeom prst="rect">
            <a:avLst/>
          </a:prstGeom>
          <a:noFill/>
        </p:spPr>
      </p:pic>
      <p:pic>
        <p:nvPicPr>
          <p:cNvPr id="2056" name="Picture 8" descr="Aj ty vieš zistiť, či ťa niekto špehuje cez smartfón. Vďaka takýmto  jednoduchým tipom"/>
          <p:cNvPicPr>
            <a:picLocks noChangeAspect="1" noChangeArrowheads="1"/>
          </p:cNvPicPr>
          <p:nvPr/>
        </p:nvPicPr>
        <p:blipFill>
          <a:blip r:embed="rId5" cstate="print"/>
          <a:srcRect l="50355"/>
          <a:stretch>
            <a:fillRect/>
          </a:stretch>
        </p:blipFill>
        <p:spPr bwMode="auto">
          <a:xfrm>
            <a:off x="755576" y="3140968"/>
            <a:ext cx="1809822" cy="2050604"/>
          </a:xfrm>
          <a:prstGeom prst="rect">
            <a:avLst/>
          </a:prstGeom>
          <a:noFill/>
        </p:spPr>
      </p:pic>
      <p:pic>
        <p:nvPicPr>
          <p:cNvPr id="2058" name="Picture 10" descr="Slováci budú môcť beztrestne odovzdať nelegálne držané zbrane, poslanci  schválili amnestiu - SITA.s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4941168"/>
            <a:ext cx="2619375" cy="1743076"/>
          </a:xfrm>
          <a:prstGeom prst="rect">
            <a:avLst/>
          </a:prstGeom>
          <a:noFill/>
        </p:spPr>
      </p:pic>
      <p:sp>
        <p:nvSpPr>
          <p:cNvPr id="2060" name="AutoShape 12" descr="Dekriminalizácia konope na Slovensku - Peticie.com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62" name="AutoShape 14" descr="Dekriminalizácia konope na Slovensku - Peticie.com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64" name="AutoShape 16" descr="Dekriminalizácia konope na Slovensku - Peticie.com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66" name="Picture 18" descr="Konope Marihuana List - Vektorová grafika zdarma na Pixabay - Pixaba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5301208"/>
            <a:ext cx="1306413" cy="130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ovná spojnica 5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467544" y="1772816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Predpoklady pre úspešnú akvizíciu obsahu MT (</a:t>
            </a:r>
            <a:r>
              <a:rPr lang="sk-SK" sz="3200" b="1" dirty="0" err="1">
                <a:latin typeface="Times New Roman" pitchFamily="18" charset="0"/>
                <a:cs typeface="Times New Roman" pitchFamily="18" charset="0"/>
              </a:rPr>
              <a:t>odblokovacie</a:t>
            </a:r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 kódy, </a:t>
            </a:r>
            <a:r>
              <a:rPr lang="sk-SK" sz="3200" b="1" dirty="0" err="1">
                <a:latin typeface="Times New Roman" pitchFamily="18" charset="0"/>
                <a:cs typeface="Times New Roman" pitchFamily="18" charset="0"/>
              </a:rPr>
              <a:t>pattern</a:t>
            </a:r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, PIN)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93785" y="125315"/>
            <a:ext cx="47564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Znalecký ústav elektrotechniky a informatiky FEI STU</a:t>
            </a:r>
            <a:r>
              <a:rPr kumimoji="0" 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060" name="AutoShape 12" descr="Dekriminalizácia konope na Slovensku - Peticie.com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62" name="AutoShape 14" descr="Dekriminalizácia konope na Slovensku - Peticie.com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64" name="AutoShape 16" descr="Dekriminalizácia konope na Slovensku - Peticie.com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9458" name="Picture 2" descr="Ako odstrániť kód PIN karty SIM na telefóne s Androidom | Androidsis"/>
          <p:cNvPicPr>
            <a:picLocks noChangeAspect="1" noChangeArrowheads="1"/>
          </p:cNvPicPr>
          <p:nvPr/>
        </p:nvPicPr>
        <p:blipFill>
          <a:blip r:embed="rId2" cstate="print"/>
          <a:srcRect l="30239" r="31274"/>
          <a:stretch>
            <a:fillRect/>
          </a:stretch>
        </p:blipFill>
        <p:spPr bwMode="auto">
          <a:xfrm>
            <a:off x="755576" y="2780928"/>
            <a:ext cx="1512168" cy="2614614"/>
          </a:xfrm>
          <a:prstGeom prst="rect">
            <a:avLst/>
          </a:prstGeom>
          <a:noFill/>
        </p:spPr>
      </p:pic>
      <p:sp>
        <p:nvSpPr>
          <p:cNvPr id="19460" name="AutoShape 4" descr="ColorOS Know How」Reset Lock Screen Passcode Using Email"/>
          <p:cNvSpPr>
            <a:spLocks noChangeAspect="1" noChangeArrowheads="1"/>
          </p:cNvSpPr>
          <p:nvPr/>
        </p:nvSpPr>
        <p:spPr bwMode="auto">
          <a:xfrm>
            <a:off x="155575" y="-738188"/>
            <a:ext cx="2933700" cy="1552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9462" name="Picture 6" descr="ColorOS Know How」Reset Lock Screen Passcode Using Em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996952"/>
            <a:ext cx="6477000" cy="3438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ovná spojnica 5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467544" y="1700808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Pripojenie skúmaného zariadenia k analytickému počítaču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93785" y="125315"/>
            <a:ext cx="47564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Znalecký ústav elektrotechniky a informatiky FEI STU</a:t>
            </a:r>
            <a:r>
              <a:rPr kumimoji="0" 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060" name="AutoShape 12" descr="Dekriminalizácia konope na Slovensku - Peticie.com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62" name="AutoShape 14" descr="Dekriminalizácia konope na Slovensku - Peticie.com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64" name="AutoShape 16" descr="Dekriminalizácia konope na Slovensku - Peticie.com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9460" name="AutoShape 4" descr="ColorOS Know How」Reset Lock Screen Passcode Using Email"/>
          <p:cNvSpPr>
            <a:spLocks noChangeAspect="1" noChangeArrowheads="1"/>
          </p:cNvSpPr>
          <p:nvPr/>
        </p:nvSpPr>
        <p:spPr bwMode="auto">
          <a:xfrm>
            <a:off x="155575" y="-738188"/>
            <a:ext cx="2933700" cy="1552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2" name="AutoShape 2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4" name="AutoShape 4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6" name="AutoShape 6" descr="How to Connect a Phone to Your Computer &lt; Tech Takes - HP.com India"/>
          <p:cNvSpPr>
            <a:spLocks noChangeAspect="1" noChangeArrowheads="1"/>
          </p:cNvSpPr>
          <p:nvPr/>
        </p:nvSpPr>
        <p:spPr bwMode="auto">
          <a:xfrm>
            <a:off x="155575" y="-723900"/>
            <a:ext cx="302895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8" name="AutoShape 8" descr="How to Connect a Phone to Your Computer &lt; Tech Takes - HP.com India"/>
          <p:cNvSpPr>
            <a:spLocks noChangeAspect="1" noChangeArrowheads="1"/>
          </p:cNvSpPr>
          <p:nvPr/>
        </p:nvSpPr>
        <p:spPr bwMode="auto">
          <a:xfrm>
            <a:off x="155575" y="-723900"/>
            <a:ext cx="302895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92" name="AutoShape 12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94" name="AutoShape 14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496" name="Picture 16" descr="How to Connect a Phone to Your Computer &lt; Tech Takes - HP.com In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96952"/>
            <a:ext cx="3312368" cy="1656184"/>
          </a:xfrm>
          <a:prstGeom prst="rect">
            <a:avLst/>
          </a:prstGeom>
          <a:noFill/>
        </p:spPr>
      </p:pic>
      <p:sp>
        <p:nvSpPr>
          <p:cNvPr id="20498" name="AutoShape 18" descr="Understanding Different Types of USB Cables For Mobile Charging | GP  Batteries UK"/>
          <p:cNvSpPr>
            <a:spLocks noChangeAspect="1" noChangeArrowheads="1"/>
          </p:cNvSpPr>
          <p:nvPr/>
        </p:nvSpPr>
        <p:spPr bwMode="auto">
          <a:xfrm>
            <a:off x="155575" y="-776288"/>
            <a:ext cx="2819400" cy="1619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00" name="AutoShape 20" descr="Understanding Different Types of USB Cables For Mobile Charging | GP  Batteries UK"/>
          <p:cNvSpPr>
            <a:spLocks noChangeAspect="1" noChangeArrowheads="1"/>
          </p:cNvSpPr>
          <p:nvPr/>
        </p:nvSpPr>
        <p:spPr bwMode="auto">
          <a:xfrm>
            <a:off x="155575" y="-776288"/>
            <a:ext cx="2819400" cy="1619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502" name="Picture 22" descr="Understanding Different Types of USB Cables For Mobile Charging | GP  Batteries U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996952"/>
            <a:ext cx="4238756" cy="2437285"/>
          </a:xfrm>
          <a:prstGeom prst="rect">
            <a:avLst/>
          </a:prstGeom>
          <a:noFill/>
        </p:spPr>
      </p:pic>
      <p:sp>
        <p:nvSpPr>
          <p:cNvPr id="20504" name="AutoShape 24" descr="Amazon.com: Original Nokia Connectivity Cable CA-53 : Electronics"/>
          <p:cNvSpPr>
            <a:spLocks noChangeAspect="1" noChangeArrowheads="1"/>
          </p:cNvSpPr>
          <p:nvPr/>
        </p:nvSpPr>
        <p:spPr bwMode="auto">
          <a:xfrm>
            <a:off x="155575" y="-876300"/>
            <a:ext cx="24955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506" name="Picture 26" descr="Amazon.com: Original Nokia Connectivity Cable CA-53 : Electronics"/>
          <p:cNvPicPr>
            <a:picLocks noChangeAspect="1" noChangeArrowheads="1"/>
          </p:cNvPicPr>
          <p:nvPr/>
        </p:nvPicPr>
        <p:blipFill>
          <a:blip r:embed="rId4" cstate="print"/>
          <a:srcRect l="73490" t="15385" r="-7408" b="15385"/>
          <a:stretch>
            <a:fillRect/>
          </a:stretch>
        </p:blipFill>
        <p:spPr bwMode="auto">
          <a:xfrm>
            <a:off x="1259632" y="4797152"/>
            <a:ext cx="1008112" cy="1512168"/>
          </a:xfrm>
          <a:prstGeom prst="rect">
            <a:avLst/>
          </a:prstGeom>
          <a:noFill/>
        </p:spPr>
      </p:pic>
      <p:pic>
        <p:nvPicPr>
          <p:cNvPr id="20508" name="Picture 28" descr="FastPort - Wikiwa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5013176"/>
            <a:ext cx="1158255" cy="10596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ovná spojnica 5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467544" y="170080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Softvér na stiahnutie dátového obsahu 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93785" y="125315"/>
            <a:ext cx="47564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Znalecký ústav elektrotechniky a informatiky FEI STU</a:t>
            </a:r>
            <a:r>
              <a:rPr kumimoji="0" 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060" name="AutoShape 12" descr="Dekriminalizácia konope na Slovensku - Peticie.com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62" name="AutoShape 14" descr="Dekriminalizácia konope na Slovensku - Peticie.com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64" name="AutoShape 16" descr="Dekriminalizácia konope na Slovensku - Peticie.com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9460" name="AutoShape 4" descr="ColorOS Know How」Reset Lock Screen Passcode Using Email"/>
          <p:cNvSpPr>
            <a:spLocks noChangeAspect="1" noChangeArrowheads="1"/>
          </p:cNvSpPr>
          <p:nvPr/>
        </p:nvSpPr>
        <p:spPr bwMode="auto">
          <a:xfrm>
            <a:off x="155575" y="-738188"/>
            <a:ext cx="2933700" cy="1552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2" name="AutoShape 2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4" name="AutoShape 4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6" name="AutoShape 6" descr="How to Connect a Phone to Your Computer &lt; Tech Takes - HP.com India"/>
          <p:cNvSpPr>
            <a:spLocks noChangeAspect="1" noChangeArrowheads="1"/>
          </p:cNvSpPr>
          <p:nvPr/>
        </p:nvSpPr>
        <p:spPr bwMode="auto">
          <a:xfrm>
            <a:off x="155575" y="-723900"/>
            <a:ext cx="302895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8" name="AutoShape 8" descr="How to Connect a Phone to Your Computer &lt; Tech Takes - HP.com India"/>
          <p:cNvSpPr>
            <a:spLocks noChangeAspect="1" noChangeArrowheads="1"/>
          </p:cNvSpPr>
          <p:nvPr/>
        </p:nvSpPr>
        <p:spPr bwMode="auto">
          <a:xfrm>
            <a:off x="155575" y="-723900"/>
            <a:ext cx="302895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92" name="AutoShape 12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94" name="AutoShape 14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98" name="AutoShape 18" descr="Understanding Different Types of USB Cables For Mobile Charging | GP  Batteries UK"/>
          <p:cNvSpPr>
            <a:spLocks noChangeAspect="1" noChangeArrowheads="1"/>
          </p:cNvSpPr>
          <p:nvPr/>
        </p:nvSpPr>
        <p:spPr bwMode="auto">
          <a:xfrm>
            <a:off x="155575" y="-776288"/>
            <a:ext cx="2819400" cy="1619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00" name="AutoShape 20" descr="Understanding Different Types of USB Cables For Mobile Charging | GP  Batteries UK"/>
          <p:cNvSpPr>
            <a:spLocks noChangeAspect="1" noChangeArrowheads="1"/>
          </p:cNvSpPr>
          <p:nvPr/>
        </p:nvSpPr>
        <p:spPr bwMode="auto">
          <a:xfrm>
            <a:off x="155575" y="-776288"/>
            <a:ext cx="2819400" cy="1619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04" name="AutoShape 24" descr="Amazon.com: Original Nokia Connectivity Cable CA-53 : Electronics"/>
          <p:cNvSpPr>
            <a:spLocks noChangeAspect="1" noChangeArrowheads="1"/>
          </p:cNvSpPr>
          <p:nvPr/>
        </p:nvSpPr>
        <p:spPr bwMode="auto">
          <a:xfrm>
            <a:off x="155575" y="-876300"/>
            <a:ext cx="24955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506" name="AutoShape 2" descr="Cellebrite UFED | Access and Collect Mobile Device Data"/>
          <p:cNvSpPr>
            <a:spLocks noChangeAspect="1" noChangeArrowheads="1"/>
          </p:cNvSpPr>
          <p:nvPr/>
        </p:nvSpPr>
        <p:spPr bwMode="auto">
          <a:xfrm>
            <a:off x="155575" y="-723900"/>
            <a:ext cx="300990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508" name="AutoShape 4" descr="Cellebrite UFED | Access and Collect Mobile Device Data"/>
          <p:cNvSpPr>
            <a:spLocks noChangeAspect="1" noChangeArrowheads="1"/>
          </p:cNvSpPr>
          <p:nvPr/>
        </p:nvSpPr>
        <p:spPr bwMode="auto">
          <a:xfrm>
            <a:off x="155575" y="-723900"/>
            <a:ext cx="300990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1512" name="Picture 8" descr="Cellebrite on X: &quot;Cellebrite #PhysicalAnalyzer, Cellebrite #UFED, and  Cellebrite #Responder 7.52 are now available! Read more about the latest  version here: https://t.co/vSJ9DyxZhe https://t.co/H3HukyVXZU&quot; / 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08920"/>
            <a:ext cx="3888432" cy="2044564"/>
          </a:xfrm>
          <a:prstGeom prst="rect">
            <a:avLst/>
          </a:prstGeom>
          <a:noFill/>
        </p:spPr>
      </p:pic>
      <p:pic>
        <p:nvPicPr>
          <p:cNvPr id="21514" name="Picture 10" descr="MOBILedit Forensic on X: &quot;Obtaining crucial evidence from applications such  as WhatsApp, Facebook, Messenger, Signal, LinkedIn, etc., often fails.  However, examiners can try an Application Downgrade, although it can be  risky. Why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1" y="2708919"/>
            <a:ext cx="3744417" cy="20190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ovná spojnica 5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467544" y="170080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err="1">
                <a:latin typeface="Times New Roman" pitchFamily="18" charset="0"/>
                <a:cs typeface="Times New Roman" pitchFamily="18" charset="0"/>
              </a:rPr>
              <a:t>Android</a:t>
            </a:r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sk-SK" sz="3200" b="1" dirty="0" err="1">
                <a:latin typeface="Times New Roman" pitchFamily="18" charset="0"/>
                <a:cs typeface="Times New Roman" pitchFamily="18" charset="0"/>
              </a:rPr>
              <a:t>iOS</a:t>
            </a:r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 zariadenia (a iné ...)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93785" y="125315"/>
            <a:ext cx="47564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Znalecký ústav elektrotechniky a informatiky FEI STU</a:t>
            </a:r>
            <a:r>
              <a:rPr kumimoji="0" 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060" name="AutoShape 12" descr="Dekriminalizácia konope na Slovensku - Peticie.com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62" name="AutoShape 14" descr="Dekriminalizácia konope na Slovensku - Peticie.com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64" name="AutoShape 16" descr="Dekriminalizácia konope na Slovensku - Peticie.com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9460" name="AutoShape 4" descr="ColorOS Know How」Reset Lock Screen Passcode Using Email"/>
          <p:cNvSpPr>
            <a:spLocks noChangeAspect="1" noChangeArrowheads="1"/>
          </p:cNvSpPr>
          <p:nvPr/>
        </p:nvSpPr>
        <p:spPr bwMode="auto">
          <a:xfrm>
            <a:off x="155575" y="-738188"/>
            <a:ext cx="2933700" cy="1552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2" name="AutoShape 2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4" name="AutoShape 4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6" name="AutoShape 6" descr="How to Connect a Phone to Your Computer &lt; Tech Takes - HP.com India"/>
          <p:cNvSpPr>
            <a:spLocks noChangeAspect="1" noChangeArrowheads="1"/>
          </p:cNvSpPr>
          <p:nvPr/>
        </p:nvSpPr>
        <p:spPr bwMode="auto">
          <a:xfrm>
            <a:off x="155575" y="-723900"/>
            <a:ext cx="302895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8" name="AutoShape 8" descr="How to Connect a Phone to Your Computer &lt; Tech Takes - HP.com India"/>
          <p:cNvSpPr>
            <a:spLocks noChangeAspect="1" noChangeArrowheads="1"/>
          </p:cNvSpPr>
          <p:nvPr/>
        </p:nvSpPr>
        <p:spPr bwMode="auto">
          <a:xfrm>
            <a:off x="155575" y="-723900"/>
            <a:ext cx="302895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92" name="AutoShape 12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94" name="AutoShape 14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98" name="AutoShape 18" descr="Understanding Different Types of USB Cables For Mobile Charging | GP  Batteries UK"/>
          <p:cNvSpPr>
            <a:spLocks noChangeAspect="1" noChangeArrowheads="1"/>
          </p:cNvSpPr>
          <p:nvPr/>
        </p:nvSpPr>
        <p:spPr bwMode="auto">
          <a:xfrm>
            <a:off x="155575" y="-776288"/>
            <a:ext cx="2819400" cy="1619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00" name="AutoShape 20" descr="Understanding Different Types of USB Cables For Mobile Charging | GP  Batteries UK"/>
          <p:cNvSpPr>
            <a:spLocks noChangeAspect="1" noChangeArrowheads="1"/>
          </p:cNvSpPr>
          <p:nvPr/>
        </p:nvSpPr>
        <p:spPr bwMode="auto">
          <a:xfrm>
            <a:off x="155575" y="-776288"/>
            <a:ext cx="2819400" cy="1619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04" name="AutoShape 24" descr="Amazon.com: Original Nokia Connectivity Cable CA-53 : Electronics"/>
          <p:cNvSpPr>
            <a:spLocks noChangeAspect="1" noChangeArrowheads="1"/>
          </p:cNvSpPr>
          <p:nvPr/>
        </p:nvSpPr>
        <p:spPr bwMode="auto">
          <a:xfrm>
            <a:off x="155575" y="-876300"/>
            <a:ext cx="24955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506" name="AutoShape 2" descr="Cellebrite UFED | Access and Collect Mobile Device Data"/>
          <p:cNvSpPr>
            <a:spLocks noChangeAspect="1" noChangeArrowheads="1"/>
          </p:cNvSpPr>
          <p:nvPr/>
        </p:nvSpPr>
        <p:spPr bwMode="auto">
          <a:xfrm>
            <a:off x="155575" y="-723900"/>
            <a:ext cx="300990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508" name="AutoShape 4" descr="Cellebrite UFED | Access and Collect Mobile Device Data"/>
          <p:cNvSpPr>
            <a:spLocks noChangeAspect="1" noChangeArrowheads="1"/>
          </p:cNvSpPr>
          <p:nvPr/>
        </p:nvSpPr>
        <p:spPr bwMode="auto">
          <a:xfrm>
            <a:off x="155575" y="-723900"/>
            <a:ext cx="300990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2530" name="Picture 2" descr="Google, Samsung or OnePlus: Which is the best Android phone in the market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80928"/>
            <a:ext cx="4752528" cy="2495077"/>
          </a:xfrm>
          <a:prstGeom prst="rect">
            <a:avLst/>
          </a:prstGeom>
          <a:noFill/>
        </p:spPr>
      </p:pic>
      <p:pic>
        <p:nvPicPr>
          <p:cNvPr id="22532" name="Picture 4" descr="Apple iPhon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762926"/>
            <a:ext cx="3384376" cy="2538282"/>
          </a:xfrm>
          <a:prstGeom prst="rect">
            <a:avLst/>
          </a:prstGeom>
          <a:noFill/>
        </p:spPr>
      </p:pic>
      <p:pic>
        <p:nvPicPr>
          <p:cNvPr id="22534" name="Picture 6" descr="Nokia brings back the retro charm with three feature phones, Android tablet  - PhoneAre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517232"/>
            <a:ext cx="1656184" cy="932195"/>
          </a:xfrm>
          <a:prstGeom prst="rect">
            <a:avLst/>
          </a:prstGeom>
          <a:noFill/>
        </p:spPr>
      </p:pic>
      <p:sp>
        <p:nvSpPr>
          <p:cNvPr id="22536" name="AutoShape 8" descr="myPhone Halo 3 Senior od 38,9 € - Heureka.sk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2538" name="Picture 10" descr="myPhone Halo 3 Senior od 38,9 € - Heureka.s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5445224"/>
            <a:ext cx="1245518" cy="1245518"/>
          </a:xfrm>
          <a:prstGeom prst="rect">
            <a:avLst/>
          </a:prstGeom>
          <a:noFill/>
        </p:spPr>
      </p:pic>
      <p:pic>
        <p:nvPicPr>
          <p:cNvPr id="22540" name="Picture 12" descr="Dezeen's Most Memorable Classic Mobiles From The Pre-iPhone, 51% OF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 flipV="1">
            <a:off x="4283968" y="5445224"/>
            <a:ext cx="3119711" cy="1176017"/>
          </a:xfrm>
          <a:prstGeom prst="rect">
            <a:avLst/>
          </a:prstGeom>
          <a:noFill/>
        </p:spPr>
      </p:pic>
      <p:pic>
        <p:nvPicPr>
          <p:cNvPr id="22542" name="Picture 14" descr="Moto RAZR V3i flip Vintage Phone with Camera, and Video Player - Gold :  Amazon.in: Electronic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5589240"/>
            <a:ext cx="918318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ovná spojnica 5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467544" y="170080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Vývojársky režim </a:t>
            </a:r>
            <a:r>
              <a:rPr lang="sk-SK" sz="3200" b="1" dirty="0" err="1">
                <a:latin typeface="Times New Roman" pitchFamily="18" charset="0"/>
                <a:cs typeface="Times New Roman" pitchFamily="18" charset="0"/>
              </a:rPr>
              <a:t>Android</a:t>
            </a:r>
            <a:endParaRPr lang="sk-SK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93785" y="125315"/>
            <a:ext cx="47564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Znalecký ústav elektrotechniky a informatiky FEI STU</a:t>
            </a:r>
            <a:r>
              <a:rPr kumimoji="0" 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060" name="AutoShape 12" descr="Dekriminalizácia konope na Slovensku - Peticie.com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62" name="AutoShape 14" descr="Dekriminalizácia konope na Slovensku - Peticie.com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64" name="AutoShape 16" descr="Dekriminalizácia konope na Slovensku - Peticie.com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9460" name="AutoShape 4" descr="ColorOS Know How」Reset Lock Screen Passcode Using Email"/>
          <p:cNvSpPr>
            <a:spLocks noChangeAspect="1" noChangeArrowheads="1"/>
          </p:cNvSpPr>
          <p:nvPr/>
        </p:nvSpPr>
        <p:spPr bwMode="auto">
          <a:xfrm>
            <a:off x="155575" y="-738188"/>
            <a:ext cx="2933700" cy="1552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2" name="AutoShape 2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4" name="AutoShape 4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6" name="AutoShape 6" descr="How to Connect a Phone to Your Computer &lt; Tech Takes - HP.com India"/>
          <p:cNvSpPr>
            <a:spLocks noChangeAspect="1" noChangeArrowheads="1"/>
          </p:cNvSpPr>
          <p:nvPr/>
        </p:nvSpPr>
        <p:spPr bwMode="auto">
          <a:xfrm>
            <a:off x="155575" y="-723900"/>
            <a:ext cx="302895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8" name="AutoShape 8" descr="How to Connect a Phone to Your Computer &lt; Tech Takes - HP.com India"/>
          <p:cNvSpPr>
            <a:spLocks noChangeAspect="1" noChangeArrowheads="1"/>
          </p:cNvSpPr>
          <p:nvPr/>
        </p:nvSpPr>
        <p:spPr bwMode="auto">
          <a:xfrm>
            <a:off x="155575" y="-723900"/>
            <a:ext cx="302895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92" name="AutoShape 12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94" name="AutoShape 14" descr="How To Fix a Phone That Won't Connect to P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98" name="AutoShape 18" descr="Understanding Different Types of USB Cables For Mobile Charging | GP  Batteries UK"/>
          <p:cNvSpPr>
            <a:spLocks noChangeAspect="1" noChangeArrowheads="1"/>
          </p:cNvSpPr>
          <p:nvPr/>
        </p:nvSpPr>
        <p:spPr bwMode="auto">
          <a:xfrm>
            <a:off x="155575" y="-776288"/>
            <a:ext cx="2819400" cy="1619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00" name="AutoShape 20" descr="Understanding Different Types of USB Cables For Mobile Charging | GP  Batteries UK"/>
          <p:cNvSpPr>
            <a:spLocks noChangeAspect="1" noChangeArrowheads="1"/>
          </p:cNvSpPr>
          <p:nvPr/>
        </p:nvSpPr>
        <p:spPr bwMode="auto">
          <a:xfrm>
            <a:off x="155575" y="-776288"/>
            <a:ext cx="2819400" cy="1619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04" name="AutoShape 24" descr="Amazon.com: Original Nokia Connectivity Cable CA-53 : Electronics"/>
          <p:cNvSpPr>
            <a:spLocks noChangeAspect="1" noChangeArrowheads="1"/>
          </p:cNvSpPr>
          <p:nvPr/>
        </p:nvSpPr>
        <p:spPr bwMode="auto">
          <a:xfrm>
            <a:off x="155575" y="-876300"/>
            <a:ext cx="24955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506" name="AutoShape 2" descr="Cellebrite UFED | Access and Collect Mobile Device Data"/>
          <p:cNvSpPr>
            <a:spLocks noChangeAspect="1" noChangeArrowheads="1"/>
          </p:cNvSpPr>
          <p:nvPr/>
        </p:nvSpPr>
        <p:spPr bwMode="auto">
          <a:xfrm>
            <a:off x="155575" y="-723900"/>
            <a:ext cx="300990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508" name="AutoShape 4" descr="Cellebrite UFED | Access and Collect Mobile Device Data"/>
          <p:cNvSpPr>
            <a:spLocks noChangeAspect="1" noChangeArrowheads="1"/>
          </p:cNvSpPr>
          <p:nvPr/>
        </p:nvSpPr>
        <p:spPr bwMode="auto">
          <a:xfrm>
            <a:off x="155575" y="-723900"/>
            <a:ext cx="300990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4578" name="Picture 2" descr="tap build number for 7 times to turn on developer mode andro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08920"/>
            <a:ext cx="3856729" cy="2391172"/>
          </a:xfrm>
          <a:prstGeom prst="rect">
            <a:avLst/>
          </a:prstGeom>
          <a:noFill/>
        </p:spPr>
      </p:pic>
      <p:pic>
        <p:nvPicPr>
          <p:cNvPr id="24580" name="Picture 4" descr="https://developer.android.com/static/studio/images/run/dev-options-debug_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708920"/>
            <a:ext cx="2381250" cy="20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506</Words>
  <Application>Microsoft Office PowerPoint</Application>
  <PresentationFormat>Prezentácia na obrazovke (4:3)</PresentationFormat>
  <Paragraphs>88</Paragraphs>
  <Slides>20</Slides>
  <Notes>1</Notes>
  <HiddenSlides>0</HiddenSlides>
  <MMClips>1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Dušan Žák</dc:creator>
  <cp:lastModifiedBy>Dušan Žák MPI</cp:lastModifiedBy>
  <cp:revision>34</cp:revision>
  <dcterms:created xsi:type="dcterms:W3CDTF">2024-06-04T17:35:59Z</dcterms:created>
  <dcterms:modified xsi:type="dcterms:W3CDTF">2024-06-04T23:19:39Z</dcterms:modified>
</cp:coreProperties>
</file>